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341" r:id="rId2"/>
    <p:sldId id="317" r:id="rId3"/>
    <p:sldId id="302" r:id="rId4"/>
    <p:sldId id="303" r:id="rId5"/>
    <p:sldId id="304" r:id="rId6"/>
    <p:sldId id="257" r:id="rId7"/>
    <p:sldId id="324" r:id="rId8"/>
    <p:sldId id="343" r:id="rId9"/>
    <p:sldId id="318" r:id="rId10"/>
    <p:sldId id="320" r:id="rId11"/>
    <p:sldId id="344" r:id="rId12"/>
    <p:sldId id="325" r:id="rId13"/>
    <p:sldId id="259" r:id="rId14"/>
    <p:sldId id="262" r:id="rId15"/>
    <p:sldId id="263" r:id="rId16"/>
    <p:sldId id="322" r:id="rId17"/>
    <p:sldId id="342" r:id="rId18"/>
    <p:sldId id="347" r:id="rId19"/>
    <p:sldId id="34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969"/>
    <p:restoredTop sz="94718"/>
  </p:normalViewPr>
  <p:slideViewPr>
    <p:cSldViewPr snapToGrid="0" snapToObjects="1">
      <p:cViewPr varScale="1">
        <p:scale>
          <a:sx n="142" d="100"/>
          <a:sy n="142" d="100"/>
        </p:scale>
        <p:origin x="13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D0A625-83EA-2D4A-AE40-E286260C7B47}" type="datetimeFigureOut">
              <a:rPr lang="en-US" smtClean="0"/>
              <a:t>10/4/21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C4F279-CA4A-B14E-83DD-37D68AB2708D}" type="slidenum">
              <a:rPr lang="en-US" smtClean="0"/>
              <a:t>‹#›</a:t>
            </a:fld>
            <a:endParaRPr lang="en-US"/>
          </a:p>
        </p:txBody>
      </p:sp>
    </p:spTree>
    <p:extLst>
      <p:ext uri="{BB962C8B-B14F-4D97-AF65-F5344CB8AC3E}">
        <p14:creationId xmlns:p14="http://schemas.microsoft.com/office/powerpoint/2010/main" val="4025912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BEC79-5FCD-FA47-B06D-8DB75FC54D2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A63DA1F-884C-AA43-9995-D98014AD26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DA4BA02-E4B4-4841-8BE6-3257488AE96A}"/>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3140B750-3418-E043-BC84-2D0802F89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59029-AFB1-144C-8922-3F9850C8F3D6}"/>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40050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2DC5-25D9-8C45-97E9-9B617A819DF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E907206-365A-4B4C-BC95-7D8FCEF1FBE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63BBF0E-F454-F047-9F50-8F5A14B40055}"/>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858E5927-5D1B-A942-BA65-3E2108D9A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8D80EF-E664-994F-8453-D45C3FFD9BBC}"/>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732060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4F737F-EA0B-8245-B4DC-7BDA1E0C331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738EAD9-2951-CC45-B828-E57FBD06735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858C5A6-96D8-DE4E-A3CC-7435A982A983}"/>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F1827562-16CF-1D44-A83B-2CE0D3DFE4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BF2C27-3B7A-2D42-BE22-2C5F928BB021}"/>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2501417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8D0B7-5114-1643-9557-DF1A3DC3AE7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FE5208C-5DAB-7348-8CBD-2CE88C2E798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6F4A97E-B3A2-064C-8E13-AF456B27D57B}"/>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5A7A57FB-34B6-7644-A8F9-245A0C82A4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10D330-891E-C14C-B844-08505166979A}"/>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068790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9D495-1CFD-EE4D-8B5C-7FBD773374F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54A96C1-571B-8444-9E8E-262CCB06B0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D6375B5-ECB9-1447-881D-78AD7D04C416}"/>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75455842-AF6A-3846-AAB2-A708426C94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7BACB1-B2D0-C94B-A27A-A379A0526754}"/>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2202821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FB79D-63C7-BF42-B92D-52175D4E8B9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11239CC-8E66-CE43-8E71-79EE761A02F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19B2F3F-253F-8741-87C4-8099F46A125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00DCE3A-947F-9B4A-BA60-08CBB4047027}"/>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6" name="Footer Placeholder 5">
            <a:extLst>
              <a:ext uri="{FF2B5EF4-FFF2-40B4-BE49-F238E27FC236}">
                <a16:creationId xmlns:a16="http://schemas.microsoft.com/office/drawing/2014/main" id="{4F1FE640-DE93-DB4C-96B7-313EF0374E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642600-6B57-554B-BF9C-30D34BCD229D}"/>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76294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69B94-A952-7446-BB40-56A01263F8A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3CB0242-8EAC-204B-9F46-4C6B3C8911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1332959-39F4-BD48-BFF3-D88E0E3973A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87B088A-AA85-0540-9373-8F06053A0E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75ED5B9-20CC-1E4D-9EA9-D76A852716B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885AF06-4FD1-D749-946A-A995D2C23638}"/>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8" name="Footer Placeholder 7">
            <a:extLst>
              <a:ext uri="{FF2B5EF4-FFF2-40B4-BE49-F238E27FC236}">
                <a16:creationId xmlns:a16="http://schemas.microsoft.com/office/drawing/2014/main" id="{A57D43E1-DCE1-CD44-8288-1DF1DEE7B8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CCCB9D-8C9F-874A-9960-A61D7AD0437B}"/>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216141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E40B-4863-8C4A-A2B2-6BE57607066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EC7BAB5-564B-4F41-B824-E6AB24F07C6D}"/>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4" name="Footer Placeholder 3">
            <a:extLst>
              <a:ext uri="{FF2B5EF4-FFF2-40B4-BE49-F238E27FC236}">
                <a16:creationId xmlns:a16="http://schemas.microsoft.com/office/drawing/2014/main" id="{484A5DCA-D5E5-F147-9366-78202EA277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E7BE4F-C71E-0547-8976-8AFDB2701329}"/>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272381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7E7D1-1413-4140-A5B9-4EC19D5ED1ED}"/>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3" name="Footer Placeholder 2">
            <a:extLst>
              <a:ext uri="{FF2B5EF4-FFF2-40B4-BE49-F238E27FC236}">
                <a16:creationId xmlns:a16="http://schemas.microsoft.com/office/drawing/2014/main" id="{934BA01F-11C1-BB41-92E3-4AE0532412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A8721D-7ED8-9C46-A87F-0D3F2539E483}"/>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2918509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8ED7-3359-F34F-9B02-AA4A7977181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D2EA2C4-6F4A-7144-8AF7-7185F0FD0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A5FD2D8-309E-2D4A-9626-22381C19AF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9730262-4AAB-A844-86A8-283D7D92E86C}"/>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6" name="Footer Placeholder 5">
            <a:extLst>
              <a:ext uri="{FF2B5EF4-FFF2-40B4-BE49-F238E27FC236}">
                <a16:creationId xmlns:a16="http://schemas.microsoft.com/office/drawing/2014/main" id="{7203030D-E6DC-F044-AC17-CA7379675A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20D60-9336-1D4C-86FA-8B45F762FFE0}"/>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398931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3B085-4B6B-7242-8C76-591541F27E3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FC6D335-8E5D-8A4C-A089-F38E338DD6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6EB5C6-2459-B64B-85F6-496BDCFCD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3D8A671-ECCE-754B-8020-4C75C29E3186}"/>
              </a:ext>
            </a:extLst>
          </p:cNvPr>
          <p:cNvSpPr>
            <a:spLocks noGrp="1"/>
          </p:cNvSpPr>
          <p:nvPr>
            <p:ph type="dt" sz="half" idx="10"/>
          </p:nvPr>
        </p:nvSpPr>
        <p:spPr/>
        <p:txBody>
          <a:bodyPr/>
          <a:lstStyle/>
          <a:p>
            <a:fld id="{CD577094-F932-5042-AAA2-F14FD6B54E60}" type="datetimeFigureOut">
              <a:rPr lang="en-US" smtClean="0"/>
              <a:t>10/4/21</a:t>
            </a:fld>
            <a:endParaRPr lang="en-US"/>
          </a:p>
        </p:txBody>
      </p:sp>
      <p:sp>
        <p:nvSpPr>
          <p:cNvPr id="6" name="Footer Placeholder 5">
            <a:extLst>
              <a:ext uri="{FF2B5EF4-FFF2-40B4-BE49-F238E27FC236}">
                <a16:creationId xmlns:a16="http://schemas.microsoft.com/office/drawing/2014/main" id="{5E705D6E-C481-1C46-8816-26BD363CE6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23F885-22E9-444D-9A1F-DDD194C203B2}"/>
              </a:ext>
            </a:extLst>
          </p:cNvPr>
          <p:cNvSpPr>
            <a:spLocks noGrp="1"/>
          </p:cNvSpPr>
          <p:nvPr>
            <p:ph type="sldNum" sz="quarter" idx="12"/>
          </p:nvPr>
        </p:nvSpPr>
        <p:spPr/>
        <p:txBody>
          <a:bodyPr/>
          <a:lstStyle/>
          <a:p>
            <a:fld id="{5CECA813-7427-0949-BE8A-0C0B9F02201F}" type="slidenum">
              <a:rPr lang="en-US" smtClean="0"/>
              <a:t>‹#›</a:t>
            </a:fld>
            <a:endParaRPr lang="en-US"/>
          </a:p>
        </p:txBody>
      </p:sp>
    </p:spTree>
    <p:extLst>
      <p:ext uri="{BB962C8B-B14F-4D97-AF65-F5344CB8AC3E}">
        <p14:creationId xmlns:p14="http://schemas.microsoft.com/office/powerpoint/2010/main" val="1829133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852E1B-142F-9948-B0D8-011C52082C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0AB0766-82B0-D04F-ACAF-94E5C7776C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490D686-2C18-C74C-A6F8-20FA040991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577094-F932-5042-AAA2-F14FD6B54E60}" type="datetimeFigureOut">
              <a:rPr lang="en-US" smtClean="0"/>
              <a:t>10/4/21</a:t>
            </a:fld>
            <a:endParaRPr lang="en-US"/>
          </a:p>
        </p:txBody>
      </p:sp>
      <p:sp>
        <p:nvSpPr>
          <p:cNvPr id="5" name="Footer Placeholder 4">
            <a:extLst>
              <a:ext uri="{FF2B5EF4-FFF2-40B4-BE49-F238E27FC236}">
                <a16:creationId xmlns:a16="http://schemas.microsoft.com/office/drawing/2014/main" id="{F8F5F9BF-D895-644B-BDEB-D7F065DDD2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6619B7-49E1-274C-BEB1-688079BCF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ECA813-7427-0949-BE8A-0C0B9F02201F}" type="slidenum">
              <a:rPr lang="en-US" smtClean="0"/>
              <a:t>‹#›</a:t>
            </a:fld>
            <a:endParaRPr lang="en-US"/>
          </a:p>
        </p:txBody>
      </p:sp>
    </p:spTree>
    <p:extLst>
      <p:ext uri="{BB962C8B-B14F-4D97-AF65-F5344CB8AC3E}">
        <p14:creationId xmlns:p14="http://schemas.microsoft.com/office/powerpoint/2010/main" val="1959170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0C6DB-E83A-F946-8446-390533B1788A}"/>
              </a:ext>
            </a:extLst>
          </p:cNvPr>
          <p:cNvSpPr>
            <a:spLocks noGrp="1"/>
          </p:cNvSpPr>
          <p:nvPr>
            <p:ph type="ctrTitle"/>
          </p:nvPr>
        </p:nvSpPr>
        <p:spPr/>
        <p:txBody>
          <a:bodyPr/>
          <a:lstStyle/>
          <a:p>
            <a:r>
              <a:rPr lang="en-US" dirty="0"/>
              <a:t>Welcome!</a:t>
            </a:r>
          </a:p>
        </p:txBody>
      </p:sp>
      <p:sp>
        <p:nvSpPr>
          <p:cNvPr id="5" name="TextBox 4">
            <a:extLst>
              <a:ext uri="{FF2B5EF4-FFF2-40B4-BE49-F238E27FC236}">
                <a16:creationId xmlns:a16="http://schemas.microsoft.com/office/drawing/2014/main" id="{AE9F3DC0-9B71-FE44-A8E4-4FD6A9B38C57}"/>
              </a:ext>
            </a:extLst>
          </p:cNvPr>
          <p:cNvSpPr txBox="1"/>
          <p:nvPr/>
        </p:nvSpPr>
        <p:spPr>
          <a:xfrm>
            <a:off x="9637159" y="6010382"/>
            <a:ext cx="1674688" cy="369332"/>
          </a:xfrm>
          <a:prstGeom prst="rect">
            <a:avLst/>
          </a:prstGeom>
          <a:noFill/>
        </p:spPr>
        <p:txBody>
          <a:bodyPr wrap="square" rtlCol="0">
            <a:spAutoFit/>
          </a:bodyPr>
          <a:lstStyle/>
          <a:p>
            <a:r>
              <a:rPr lang="en-US" dirty="0"/>
              <a:t>Hari </a:t>
            </a:r>
            <a:r>
              <a:rPr lang="en-US" dirty="0" err="1"/>
              <a:t>Polnati</a:t>
            </a:r>
            <a:endParaRPr lang="en-US" dirty="0"/>
          </a:p>
        </p:txBody>
      </p:sp>
    </p:spTree>
    <p:extLst>
      <p:ext uri="{BB962C8B-B14F-4D97-AF65-F5344CB8AC3E}">
        <p14:creationId xmlns:p14="http://schemas.microsoft.com/office/powerpoint/2010/main" val="3068154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CCC14C-8AF2-9540-9C9A-3071ABC0C68F}"/>
              </a:ext>
            </a:extLst>
          </p:cNvPr>
          <p:cNvPicPr>
            <a:picLocks noChangeAspect="1"/>
          </p:cNvPicPr>
          <p:nvPr/>
        </p:nvPicPr>
        <p:blipFill>
          <a:blip r:embed="rId2"/>
          <a:stretch>
            <a:fillRect/>
          </a:stretch>
        </p:blipFill>
        <p:spPr>
          <a:xfrm>
            <a:off x="2364826" y="174817"/>
            <a:ext cx="5654565" cy="6188307"/>
          </a:xfrm>
          <a:prstGeom prst="rect">
            <a:avLst/>
          </a:prstGeom>
        </p:spPr>
      </p:pic>
    </p:spTree>
    <p:extLst>
      <p:ext uri="{BB962C8B-B14F-4D97-AF65-F5344CB8AC3E}">
        <p14:creationId xmlns:p14="http://schemas.microsoft.com/office/powerpoint/2010/main" val="1557159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E3177-51F6-B743-9B93-329CFF4347FD}"/>
              </a:ext>
            </a:extLst>
          </p:cNvPr>
          <p:cNvSpPr>
            <a:spLocks noGrp="1"/>
          </p:cNvSpPr>
          <p:nvPr>
            <p:ph type="title"/>
          </p:nvPr>
        </p:nvSpPr>
        <p:spPr>
          <a:xfrm>
            <a:off x="3363934" y="256383"/>
            <a:ext cx="6081165" cy="712591"/>
          </a:xfrm>
        </p:spPr>
        <p:txBody>
          <a:bodyPr>
            <a:normAutofit/>
          </a:bodyPr>
          <a:lstStyle/>
          <a:p>
            <a:r>
              <a:rPr lang="en-US" sz="2400" b="1" dirty="0">
                <a:latin typeface="+mn-lt"/>
              </a:rPr>
              <a:t>Functional programming</a:t>
            </a:r>
          </a:p>
        </p:txBody>
      </p:sp>
      <p:sp>
        <p:nvSpPr>
          <p:cNvPr id="4" name="Content Placeholder 2">
            <a:extLst>
              <a:ext uri="{FF2B5EF4-FFF2-40B4-BE49-F238E27FC236}">
                <a16:creationId xmlns:a16="http://schemas.microsoft.com/office/drawing/2014/main" id="{BFDFBF8B-3EA9-6841-AB29-8024C100772A}"/>
              </a:ext>
            </a:extLst>
          </p:cNvPr>
          <p:cNvSpPr>
            <a:spLocks noGrp="1"/>
          </p:cNvSpPr>
          <p:nvPr>
            <p:ph idx="1"/>
          </p:nvPr>
        </p:nvSpPr>
        <p:spPr>
          <a:xfrm>
            <a:off x="1832846" y="1644484"/>
            <a:ext cx="9480196" cy="3257126"/>
          </a:xfrm>
        </p:spPr>
        <p:txBody>
          <a:bodyPr>
            <a:normAutofit fontScale="92500" lnSpcReduction="10000"/>
          </a:bodyPr>
          <a:lstStyle/>
          <a:p>
            <a:r>
              <a:rPr lang="en-US" sz="1800" dirty="0"/>
              <a:t>A style of programming that treats computation as the evaluation of mathematical functions</a:t>
            </a:r>
          </a:p>
          <a:p>
            <a:r>
              <a:rPr lang="en-US" sz="1800" dirty="0"/>
              <a:t>Eliminates side effects</a:t>
            </a:r>
          </a:p>
          <a:p>
            <a:r>
              <a:rPr lang="en-US" sz="1800" dirty="0"/>
              <a:t>Treats data as being immutable</a:t>
            </a:r>
          </a:p>
          <a:p>
            <a:r>
              <a:rPr lang="en-US" sz="1800" dirty="0"/>
              <a:t>Expressions have referential transparency</a:t>
            </a:r>
          </a:p>
          <a:p>
            <a:r>
              <a:rPr lang="en-US" sz="1800" dirty="0"/>
              <a:t>Functions can take functions as arguments and return functions as results</a:t>
            </a:r>
          </a:p>
          <a:p>
            <a:pPr marL="0" indent="0">
              <a:buNone/>
            </a:pPr>
            <a:endParaRPr lang="en-US" sz="1800" dirty="0"/>
          </a:p>
          <a:p>
            <a:r>
              <a:rPr lang="en-US" sz="1800" dirty="0"/>
              <a:t>Allows us to write easier-to-understand, more declarative, more concise programs than imperative programming</a:t>
            </a:r>
          </a:p>
          <a:p>
            <a:r>
              <a:rPr lang="en-US" sz="1800" dirty="0"/>
              <a:t>Allows us to focus on the problem rather than the code</a:t>
            </a:r>
          </a:p>
          <a:p>
            <a:r>
              <a:rPr lang="en-US" sz="1800" dirty="0"/>
              <a:t>Facilitates parallelism</a:t>
            </a:r>
          </a:p>
          <a:p>
            <a:pPr marL="0" indent="0">
              <a:buNone/>
            </a:pPr>
            <a:endParaRPr lang="en-US" sz="1800" dirty="0"/>
          </a:p>
        </p:txBody>
      </p:sp>
    </p:spTree>
    <p:extLst>
      <p:ext uri="{BB962C8B-B14F-4D97-AF65-F5344CB8AC3E}">
        <p14:creationId xmlns:p14="http://schemas.microsoft.com/office/powerpoint/2010/main" val="1320707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5F5DB-4076-4E48-AF8E-A99929A36426}"/>
              </a:ext>
            </a:extLst>
          </p:cNvPr>
          <p:cNvSpPr>
            <a:spLocks noGrp="1"/>
          </p:cNvSpPr>
          <p:nvPr>
            <p:ph idx="1"/>
          </p:nvPr>
        </p:nvSpPr>
        <p:spPr>
          <a:xfrm>
            <a:off x="356740" y="572285"/>
            <a:ext cx="3505494" cy="2362199"/>
          </a:xfrm>
        </p:spPr>
        <p:txBody>
          <a:bodyPr>
            <a:normAutofit/>
          </a:bodyPr>
          <a:lstStyle/>
          <a:p>
            <a:pPr marL="0" indent="0">
              <a:buNone/>
            </a:pPr>
            <a:r>
              <a:rPr lang="en-US" sz="1800" dirty="0"/>
              <a:t>A function has 4 things:</a:t>
            </a:r>
          </a:p>
          <a:p>
            <a:r>
              <a:rPr lang="en-US" sz="1800" dirty="0"/>
              <a:t>1.Name</a:t>
            </a:r>
          </a:p>
          <a:p>
            <a:r>
              <a:rPr lang="en-US" sz="1800" dirty="0"/>
              <a:t>2. Return type</a:t>
            </a:r>
          </a:p>
          <a:p>
            <a:r>
              <a:rPr lang="en-US" sz="1800" dirty="0"/>
              <a:t>3.Parameter list</a:t>
            </a:r>
          </a:p>
          <a:p>
            <a:r>
              <a:rPr lang="en-US" sz="1800" dirty="0"/>
              <a:t>4.Body</a:t>
            </a:r>
          </a:p>
          <a:p>
            <a:endParaRPr lang="en-US" sz="1800" dirty="0"/>
          </a:p>
        </p:txBody>
      </p:sp>
      <p:pic>
        <p:nvPicPr>
          <p:cNvPr id="5" name="Picture 4">
            <a:extLst>
              <a:ext uri="{FF2B5EF4-FFF2-40B4-BE49-F238E27FC236}">
                <a16:creationId xmlns:a16="http://schemas.microsoft.com/office/drawing/2014/main" id="{EC61B811-35B0-E840-A8F8-7EA5ACFEF666}"/>
              </a:ext>
            </a:extLst>
          </p:cNvPr>
          <p:cNvPicPr>
            <a:picLocks noChangeAspect="1"/>
          </p:cNvPicPr>
          <p:nvPr/>
        </p:nvPicPr>
        <p:blipFill>
          <a:blip r:embed="rId2"/>
          <a:stretch>
            <a:fillRect/>
          </a:stretch>
        </p:blipFill>
        <p:spPr>
          <a:xfrm>
            <a:off x="5320102" y="865532"/>
            <a:ext cx="6019331" cy="1775703"/>
          </a:xfrm>
          <a:prstGeom prst="rect">
            <a:avLst/>
          </a:prstGeom>
          <a:effectLst/>
        </p:spPr>
      </p:pic>
      <p:sp>
        <p:nvSpPr>
          <p:cNvPr id="6" name="TextBox 5">
            <a:extLst>
              <a:ext uri="{FF2B5EF4-FFF2-40B4-BE49-F238E27FC236}">
                <a16:creationId xmlns:a16="http://schemas.microsoft.com/office/drawing/2014/main" id="{48C49087-EFC4-FD42-9924-2ABCE93222AE}"/>
              </a:ext>
            </a:extLst>
          </p:cNvPr>
          <p:cNvSpPr txBox="1"/>
          <p:nvPr/>
        </p:nvSpPr>
        <p:spPr>
          <a:xfrm>
            <a:off x="356740" y="3252343"/>
            <a:ext cx="3423322" cy="923330"/>
          </a:xfrm>
          <a:prstGeom prst="rect">
            <a:avLst/>
          </a:prstGeom>
          <a:noFill/>
        </p:spPr>
        <p:txBody>
          <a:bodyPr wrap="square" rtlCol="0">
            <a:spAutoFit/>
          </a:bodyPr>
          <a:lstStyle/>
          <a:p>
            <a:r>
              <a:rPr lang="en-US" dirty="0"/>
              <a:t>Lambda Expression:</a:t>
            </a:r>
          </a:p>
          <a:p>
            <a:endParaRPr lang="en-US" dirty="0"/>
          </a:p>
          <a:p>
            <a:r>
              <a:rPr lang="en-US" dirty="0"/>
              <a:t>(parameter list) -&gt; body</a:t>
            </a:r>
          </a:p>
        </p:txBody>
      </p:sp>
      <p:pic>
        <p:nvPicPr>
          <p:cNvPr id="7" name="Picture 6">
            <a:extLst>
              <a:ext uri="{FF2B5EF4-FFF2-40B4-BE49-F238E27FC236}">
                <a16:creationId xmlns:a16="http://schemas.microsoft.com/office/drawing/2014/main" id="{F08C313D-B0B0-234D-B190-42AD48DA8333}"/>
              </a:ext>
            </a:extLst>
          </p:cNvPr>
          <p:cNvPicPr>
            <a:picLocks noChangeAspect="1"/>
          </p:cNvPicPr>
          <p:nvPr/>
        </p:nvPicPr>
        <p:blipFill>
          <a:blip r:embed="rId3"/>
          <a:stretch>
            <a:fillRect/>
          </a:stretch>
        </p:blipFill>
        <p:spPr>
          <a:xfrm>
            <a:off x="5320102" y="3076473"/>
            <a:ext cx="6095998" cy="612085"/>
          </a:xfrm>
          <a:prstGeom prst="rect">
            <a:avLst/>
          </a:prstGeom>
        </p:spPr>
      </p:pic>
      <p:sp>
        <p:nvSpPr>
          <p:cNvPr id="8" name="TextBox 7">
            <a:extLst>
              <a:ext uri="{FF2B5EF4-FFF2-40B4-BE49-F238E27FC236}">
                <a16:creationId xmlns:a16="http://schemas.microsoft.com/office/drawing/2014/main" id="{F5D25A9D-79BF-014D-AA6D-2AEE9FCCCCB0}"/>
              </a:ext>
            </a:extLst>
          </p:cNvPr>
          <p:cNvSpPr txBox="1"/>
          <p:nvPr/>
        </p:nvSpPr>
        <p:spPr>
          <a:xfrm>
            <a:off x="7671816" y="3806341"/>
            <a:ext cx="417102" cy="369332"/>
          </a:xfrm>
          <a:prstGeom prst="rect">
            <a:avLst/>
          </a:prstGeom>
          <a:noFill/>
        </p:spPr>
        <p:txBody>
          <a:bodyPr wrap="none" rtlCol="0">
            <a:spAutoFit/>
          </a:bodyPr>
          <a:lstStyle/>
          <a:p>
            <a:r>
              <a:rPr lang="en-US" dirty="0"/>
              <a:t>Or</a:t>
            </a:r>
          </a:p>
        </p:txBody>
      </p:sp>
      <p:pic>
        <p:nvPicPr>
          <p:cNvPr id="9" name="Picture 8">
            <a:extLst>
              <a:ext uri="{FF2B5EF4-FFF2-40B4-BE49-F238E27FC236}">
                <a16:creationId xmlns:a16="http://schemas.microsoft.com/office/drawing/2014/main" id="{899C0142-7ED5-D54C-B7E6-FF60DB33B0B8}"/>
              </a:ext>
            </a:extLst>
          </p:cNvPr>
          <p:cNvPicPr>
            <a:picLocks noChangeAspect="1"/>
          </p:cNvPicPr>
          <p:nvPr/>
        </p:nvPicPr>
        <p:blipFill>
          <a:blip r:embed="rId4"/>
          <a:stretch>
            <a:fillRect/>
          </a:stretch>
        </p:blipFill>
        <p:spPr>
          <a:xfrm>
            <a:off x="5368762" y="5230115"/>
            <a:ext cx="5922010" cy="508000"/>
          </a:xfrm>
          <a:prstGeom prst="rect">
            <a:avLst/>
          </a:prstGeom>
        </p:spPr>
      </p:pic>
      <p:pic>
        <p:nvPicPr>
          <p:cNvPr id="11" name="Picture 10">
            <a:extLst>
              <a:ext uri="{FF2B5EF4-FFF2-40B4-BE49-F238E27FC236}">
                <a16:creationId xmlns:a16="http://schemas.microsoft.com/office/drawing/2014/main" id="{9D510672-BF5A-B04F-BABA-CEE5DF89C031}"/>
              </a:ext>
            </a:extLst>
          </p:cNvPr>
          <p:cNvPicPr>
            <a:picLocks noChangeAspect="1"/>
          </p:cNvPicPr>
          <p:nvPr/>
        </p:nvPicPr>
        <p:blipFill>
          <a:blip r:embed="rId5"/>
          <a:stretch>
            <a:fillRect/>
          </a:stretch>
        </p:blipFill>
        <p:spPr>
          <a:xfrm>
            <a:off x="5320102" y="4123796"/>
            <a:ext cx="6419088" cy="788864"/>
          </a:xfrm>
          <a:prstGeom prst="rect">
            <a:avLst/>
          </a:prstGeom>
        </p:spPr>
      </p:pic>
      <p:sp>
        <p:nvSpPr>
          <p:cNvPr id="13" name="TextBox 12">
            <a:extLst>
              <a:ext uri="{FF2B5EF4-FFF2-40B4-BE49-F238E27FC236}">
                <a16:creationId xmlns:a16="http://schemas.microsoft.com/office/drawing/2014/main" id="{C88D625B-3C0C-E24E-9296-A1A95FBEEFFB}"/>
              </a:ext>
            </a:extLst>
          </p:cNvPr>
          <p:cNvSpPr txBox="1"/>
          <p:nvPr/>
        </p:nvSpPr>
        <p:spPr>
          <a:xfrm>
            <a:off x="7671816" y="4860783"/>
            <a:ext cx="417102" cy="369332"/>
          </a:xfrm>
          <a:prstGeom prst="rect">
            <a:avLst/>
          </a:prstGeom>
          <a:noFill/>
        </p:spPr>
        <p:txBody>
          <a:bodyPr wrap="none" rtlCol="0">
            <a:spAutoFit/>
          </a:bodyPr>
          <a:lstStyle/>
          <a:p>
            <a:r>
              <a:rPr lang="en-US" dirty="0"/>
              <a:t>Or</a:t>
            </a:r>
          </a:p>
        </p:txBody>
      </p:sp>
    </p:spTree>
    <p:extLst>
      <p:ext uri="{BB962C8B-B14F-4D97-AF65-F5344CB8AC3E}">
        <p14:creationId xmlns:p14="http://schemas.microsoft.com/office/powerpoint/2010/main" val="3583085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BEA04-F16B-CF4F-86E2-71DAC541305B}"/>
              </a:ext>
            </a:extLst>
          </p:cNvPr>
          <p:cNvSpPr>
            <a:spLocks noGrp="1"/>
          </p:cNvSpPr>
          <p:nvPr>
            <p:ph type="title"/>
          </p:nvPr>
        </p:nvSpPr>
        <p:spPr>
          <a:xfrm>
            <a:off x="3522988" y="164500"/>
            <a:ext cx="5485210" cy="678748"/>
          </a:xfrm>
        </p:spPr>
        <p:txBody>
          <a:bodyPr>
            <a:normAutofit fontScale="90000"/>
          </a:bodyPr>
          <a:lstStyle/>
          <a:p>
            <a:r>
              <a:rPr lang="en-US" sz="2400" b="1" dirty="0">
                <a:latin typeface="+mn-lt"/>
              </a:rPr>
              <a:t>Java 8 Lambda</a:t>
            </a:r>
            <a:br>
              <a:rPr lang="en-US" sz="2400" b="1" dirty="0">
                <a:latin typeface="+mn-lt"/>
              </a:rPr>
            </a:br>
            <a:r>
              <a:rPr lang="en-US" sz="2400" b="1" dirty="0">
                <a:latin typeface="+mn-lt"/>
              </a:rPr>
              <a:t>	</a:t>
            </a:r>
            <a:r>
              <a:rPr lang="en-US" sz="1300" b="1" dirty="0">
                <a:latin typeface="+mn-lt"/>
              </a:rPr>
              <a:t>	</a:t>
            </a:r>
            <a:r>
              <a:rPr lang="en-US" sz="1300" dirty="0">
                <a:latin typeface="+mn-lt"/>
              </a:rPr>
              <a:t>--Special types of Anonymous Inner class </a:t>
            </a:r>
            <a:r>
              <a:rPr lang="en-US" sz="1300">
                <a:latin typeface="+mn-lt"/>
              </a:rPr>
              <a:t>(SAM/FI)</a:t>
            </a:r>
            <a:endParaRPr lang="en-US" sz="1300" dirty="0">
              <a:latin typeface="+mn-lt"/>
            </a:endParaRPr>
          </a:p>
        </p:txBody>
      </p:sp>
      <p:sp>
        <p:nvSpPr>
          <p:cNvPr id="4" name="Content Placeholder 2">
            <a:extLst>
              <a:ext uri="{FF2B5EF4-FFF2-40B4-BE49-F238E27FC236}">
                <a16:creationId xmlns:a16="http://schemas.microsoft.com/office/drawing/2014/main" id="{48006B4F-7051-5B45-B022-0ED6E28DEE2B}"/>
              </a:ext>
            </a:extLst>
          </p:cNvPr>
          <p:cNvSpPr>
            <a:spLocks noGrp="1"/>
          </p:cNvSpPr>
          <p:nvPr>
            <p:ph idx="1"/>
          </p:nvPr>
        </p:nvSpPr>
        <p:spPr>
          <a:xfrm>
            <a:off x="1671006" y="1284610"/>
            <a:ext cx="8229600" cy="4525963"/>
          </a:xfrm>
        </p:spPr>
        <p:txBody>
          <a:bodyPr>
            <a:normAutofit/>
          </a:bodyPr>
          <a:lstStyle/>
          <a:p>
            <a:r>
              <a:rPr lang="en-US" sz="1800" dirty="0">
                <a:cs typeface="Lucida Console"/>
              </a:rPr>
              <a:t>A Java 8 lambda is basically a method in Java without a declaration usually written as </a:t>
            </a:r>
            <a:r>
              <a:rPr lang="en-US" sz="1800" b="1" dirty="0">
                <a:cs typeface="Lucida Console"/>
              </a:rPr>
              <a:t>(parameters) -&gt; { body }</a:t>
            </a:r>
            <a:r>
              <a:rPr lang="en-US" sz="1800" dirty="0">
                <a:cs typeface="Lucida Console"/>
              </a:rPr>
              <a:t>. </a:t>
            </a:r>
          </a:p>
          <a:p>
            <a:r>
              <a:rPr lang="en-US" sz="1800" dirty="0">
                <a:cs typeface="Lucida Console"/>
              </a:rPr>
              <a:t>Examples,</a:t>
            </a:r>
          </a:p>
          <a:p>
            <a:pPr marL="914400" lvl="1" indent="-457200">
              <a:buFont typeface="+mj-lt"/>
              <a:buAutoNum type="arabicPeriod"/>
            </a:pPr>
            <a:r>
              <a:rPr lang="en-US" sz="1800" dirty="0">
                <a:solidFill>
                  <a:schemeClr val="accent1"/>
                </a:solidFill>
                <a:cs typeface="Lucida Console"/>
              </a:rPr>
              <a:t>(</a:t>
            </a:r>
            <a:r>
              <a:rPr lang="en-US" sz="1800" dirty="0" err="1">
                <a:solidFill>
                  <a:schemeClr val="accent1"/>
                </a:solidFill>
                <a:cs typeface="Lucida Console"/>
              </a:rPr>
              <a:t>int</a:t>
            </a:r>
            <a:r>
              <a:rPr lang="en-US" sz="1800" dirty="0">
                <a:solidFill>
                  <a:schemeClr val="accent1"/>
                </a:solidFill>
                <a:cs typeface="Lucida Console"/>
              </a:rPr>
              <a:t> x, </a:t>
            </a:r>
            <a:r>
              <a:rPr lang="en-US" sz="1800" dirty="0" err="1">
                <a:solidFill>
                  <a:schemeClr val="accent1"/>
                </a:solidFill>
                <a:cs typeface="Lucida Console"/>
              </a:rPr>
              <a:t>int</a:t>
            </a:r>
            <a:r>
              <a:rPr lang="en-US" sz="1800" dirty="0">
                <a:solidFill>
                  <a:schemeClr val="accent1"/>
                </a:solidFill>
                <a:cs typeface="Lucida Console"/>
              </a:rPr>
              <a:t> y) -&gt; { return x + y; }</a:t>
            </a:r>
          </a:p>
          <a:p>
            <a:pPr marL="914400" lvl="1" indent="-457200">
              <a:buFont typeface="+mj-lt"/>
              <a:buAutoNum type="arabicPeriod"/>
            </a:pPr>
            <a:r>
              <a:rPr lang="en-US" sz="1800" dirty="0">
                <a:solidFill>
                  <a:schemeClr val="accent1"/>
                </a:solidFill>
                <a:cs typeface="Lucida Console"/>
              </a:rPr>
              <a:t>x -&gt; x * x</a:t>
            </a:r>
          </a:p>
          <a:p>
            <a:pPr marL="914400" lvl="1" indent="-457200">
              <a:buFont typeface="+mj-lt"/>
              <a:buAutoNum type="arabicPeriod"/>
            </a:pPr>
            <a:r>
              <a:rPr lang="en-US" sz="1800" dirty="0">
                <a:solidFill>
                  <a:schemeClr val="accent1"/>
                </a:solidFill>
                <a:cs typeface="Lucida Console"/>
              </a:rPr>
              <a:t>( ) -&gt; x</a:t>
            </a:r>
          </a:p>
          <a:p>
            <a:r>
              <a:rPr lang="en-US" sz="1800" dirty="0">
                <a:cs typeface="Lucida Console"/>
              </a:rPr>
              <a:t>A lambda can have zero or more parameters separated by commas and their type can be explicitly declared or inferred from the context.</a:t>
            </a:r>
          </a:p>
          <a:p>
            <a:r>
              <a:rPr lang="en-US" sz="1800" dirty="0">
                <a:cs typeface="Lucida Console"/>
              </a:rPr>
              <a:t>Parenthesis are not needed around a single parameter.</a:t>
            </a:r>
          </a:p>
          <a:p>
            <a:r>
              <a:rPr lang="en-US" sz="1800" dirty="0">
                <a:cs typeface="Lucida Console"/>
              </a:rPr>
              <a:t>( ) is used to denote zero parameters. </a:t>
            </a:r>
          </a:p>
          <a:p>
            <a:r>
              <a:rPr lang="en-US" sz="1800" dirty="0">
                <a:cs typeface="Lucida Console"/>
              </a:rPr>
              <a:t>The body can contain zero or more statements.</a:t>
            </a:r>
          </a:p>
          <a:p>
            <a:r>
              <a:rPr lang="en-US" sz="1800" dirty="0">
                <a:cs typeface="Lucida Console"/>
              </a:rPr>
              <a:t>Braces are not needed around a single-statement body.</a:t>
            </a:r>
          </a:p>
        </p:txBody>
      </p:sp>
    </p:spTree>
    <p:extLst>
      <p:ext uri="{BB962C8B-B14F-4D97-AF65-F5344CB8AC3E}">
        <p14:creationId xmlns:p14="http://schemas.microsoft.com/office/powerpoint/2010/main" val="3487023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97FB3-0A73-B14F-9D6D-35322B06ABB2}"/>
              </a:ext>
            </a:extLst>
          </p:cNvPr>
          <p:cNvSpPr>
            <a:spLocks noGrp="1"/>
          </p:cNvSpPr>
          <p:nvPr>
            <p:ph type="title"/>
          </p:nvPr>
        </p:nvSpPr>
        <p:spPr>
          <a:xfrm>
            <a:off x="4338145" y="172052"/>
            <a:ext cx="3775841" cy="559785"/>
          </a:xfrm>
        </p:spPr>
        <p:txBody>
          <a:bodyPr>
            <a:normAutofit/>
          </a:bodyPr>
          <a:lstStyle/>
          <a:p>
            <a:r>
              <a:rPr lang="en-US" sz="2400" b="1" dirty="0">
                <a:latin typeface="+mn-lt"/>
              </a:rPr>
              <a:t>Benefits of Lambda</a:t>
            </a:r>
          </a:p>
        </p:txBody>
      </p:sp>
      <p:sp>
        <p:nvSpPr>
          <p:cNvPr id="4" name="Content Placeholder 2">
            <a:extLst>
              <a:ext uri="{FF2B5EF4-FFF2-40B4-BE49-F238E27FC236}">
                <a16:creationId xmlns:a16="http://schemas.microsoft.com/office/drawing/2014/main" id="{DE8078B2-6E51-E04A-9983-F2EBDAF91BE5}"/>
              </a:ext>
            </a:extLst>
          </p:cNvPr>
          <p:cNvSpPr>
            <a:spLocks noGrp="1"/>
          </p:cNvSpPr>
          <p:nvPr>
            <p:ph idx="1"/>
          </p:nvPr>
        </p:nvSpPr>
        <p:spPr>
          <a:xfrm>
            <a:off x="604345" y="1242848"/>
            <a:ext cx="8229600" cy="4525963"/>
          </a:xfrm>
        </p:spPr>
        <p:txBody>
          <a:bodyPr/>
          <a:lstStyle/>
          <a:p>
            <a:r>
              <a:rPr lang="en-US" sz="1800" dirty="0"/>
              <a:t>Enabling </a:t>
            </a:r>
            <a:r>
              <a:rPr lang="en-US" sz="1800" b="1" dirty="0"/>
              <a:t>functional programming</a:t>
            </a:r>
          </a:p>
          <a:p>
            <a:r>
              <a:rPr lang="en-US" sz="1800" dirty="0"/>
              <a:t>Writing leaner more compact code</a:t>
            </a:r>
          </a:p>
          <a:p>
            <a:r>
              <a:rPr lang="en-US" sz="1800" dirty="0"/>
              <a:t>Facilitating parallel programming</a:t>
            </a:r>
          </a:p>
          <a:p>
            <a:r>
              <a:rPr lang="en-US" sz="1800" dirty="0"/>
              <a:t>Developing more generic, flexible and reusable APIs </a:t>
            </a:r>
          </a:p>
          <a:p>
            <a:r>
              <a:rPr lang="en-US" sz="1800" dirty="0"/>
              <a:t>Being able to pass behaviors as well as data to functions</a:t>
            </a:r>
          </a:p>
        </p:txBody>
      </p:sp>
    </p:spTree>
    <p:extLst>
      <p:ext uri="{BB962C8B-B14F-4D97-AF65-F5344CB8AC3E}">
        <p14:creationId xmlns:p14="http://schemas.microsoft.com/office/powerpoint/2010/main" val="12911080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337DA-195B-B845-A7AB-3DD6349EB229}"/>
              </a:ext>
            </a:extLst>
          </p:cNvPr>
          <p:cNvSpPr>
            <a:spLocks noGrp="1"/>
          </p:cNvSpPr>
          <p:nvPr>
            <p:ph type="title"/>
          </p:nvPr>
        </p:nvSpPr>
        <p:spPr>
          <a:xfrm>
            <a:off x="3987583" y="162852"/>
            <a:ext cx="3636695" cy="443039"/>
          </a:xfrm>
        </p:spPr>
        <p:txBody>
          <a:bodyPr>
            <a:noAutofit/>
          </a:bodyPr>
          <a:lstStyle/>
          <a:p>
            <a:r>
              <a:rPr lang="en-US" sz="2400" b="1" dirty="0">
                <a:latin typeface="+mn-lt"/>
              </a:rPr>
              <a:t>Functional Interface</a:t>
            </a:r>
          </a:p>
        </p:txBody>
      </p:sp>
      <p:sp>
        <p:nvSpPr>
          <p:cNvPr id="4" name="Content Placeholder 2">
            <a:extLst>
              <a:ext uri="{FF2B5EF4-FFF2-40B4-BE49-F238E27FC236}">
                <a16:creationId xmlns:a16="http://schemas.microsoft.com/office/drawing/2014/main" id="{632A5671-38A2-6446-BF38-5069E72FC40E}"/>
              </a:ext>
            </a:extLst>
          </p:cNvPr>
          <p:cNvSpPr>
            <a:spLocks noGrp="1"/>
          </p:cNvSpPr>
          <p:nvPr>
            <p:ph idx="1"/>
          </p:nvPr>
        </p:nvSpPr>
        <p:spPr>
          <a:xfrm>
            <a:off x="453551" y="888220"/>
            <a:ext cx="7462284" cy="5585408"/>
          </a:xfrm>
        </p:spPr>
        <p:txBody>
          <a:bodyPr>
            <a:noAutofit/>
          </a:bodyPr>
          <a:lstStyle/>
          <a:p>
            <a:endParaRPr lang="en-US" sz="1800" dirty="0">
              <a:cs typeface="Courier New"/>
            </a:endParaRPr>
          </a:p>
          <a:p>
            <a:r>
              <a:rPr lang="en-US" sz="1800" dirty="0">
                <a:cs typeface="Courier New"/>
              </a:rPr>
              <a:t>An interface</a:t>
            </a:r>
          </a:p>
          <a:p>
            <a:r>
              <a:rPr lang="en-US" sz="1800" dirty="0">
                <a:cs typeface="Courier New"/>
              </a:rPr>
              <a:t>With one abstract method</a:t>
            </a:r>
          </a:p>
          <a:p>
            <a:r>
              <a:rPr lang="en-US" sz="1800" dirty="0">
                <a:cs typeface="Courier New"/>
              </a:rPr>
              <a:t>Methods from Object class doesn’t count</a:t>
            </a:r>
          </a:p>
          <a:p>
            <a:r>
              <a:rPr lang="en-US" sz="1800" dirty="0">
                <a:cs typeface="Courier New"/>
              </a:rPr>
              <a:t>Annotated with @</a:t>
            </a:r>
            <a:r>
              <a:rPr lang="en-US" sz="1800" dirty="0" err="1">
                <a:cs typeface="Courier New"/>
              </a:rPr>
              <a:t>FunctionalInterface</a:t>
            </a:r>
            <a:r>
              <a:rPr lang="en-US" sz="1800" dirty="0">
                <a:cs typeface="Courier New"/>
              </a:rPr>
              <a:t> </a:t>
            </a:r>
          </a:p>
          <a:p>
            <a:r>
              <a:rPr lang="en-US" sz="1800" dirty="0">
                <a:cs typeface="Courier New"/>
              </a:rPr>
              <a:t>A functional interface can be implemented with lambda</a:t>
            </a:r>
          </a:p>
          <a:p>
            <a:r>
              <a:rPr lang="en-US" sz="1800" dirty="0">
                <a:cs typeface="Courier New"/>
              </a:rPr>
              <a:t>Design decision: Java 8 lambdas are assigned to functional interfaces.</a:t>
            </a:r>
          </a:p>
          <a:p>
            <a:r>
              <a:rPr lang="en-US" sz="1800" dirty="0">
                <a:cs typeface="Courier New"/>
              </a:rPr>
              <a:t>A functional interface is a Java interface with exactly one non-default method.  E.g.,</a:t>
            </a:r>
          </a:p>
          <a:p>
            <a:pPr marL="0" indent="0">
              <a:buNone/>
            </a:pPr>
            <a:endParaRPr lang="en-US" sz="1800" dirty="0">
              <a:cs typeface="Courier New"/>
            </a:endParaRPr>
          </a:p>
          <a:p>
            <a:pPr marL="400050" lvl="1" indent="0">
              <a:buNone/>
            </a:pPr>
            <a:r>
              <a:rPr lang="en-US" sz="1800" dirty="0">
                <a:solidFill>
                  <a:schemeClr val="accent1"/>
                </a:solidFill>
                <a:cs typeface="Lucida Console"/>
              </a:rPr>
              <a:t>public interface Consumer&lt;T&gt; {</a:t>
            </a:r>
          </a:p>
          <a:p>
            <a:pPr marL="400050" lvl="1" indent="0">
              <a:buNone/>
            </a:pPr>
            <a:r>
              <a:rPr lang="en-US" sz="1800" dirty="0">
                <a:solidFill>
                  <a:schemeClr val="accent1"/>
                </a:solidFill>
                <a:cs typeface="Lucida Console"/>
              </a:rPr>
              <a:t>   void accept(T t);</a:t>
            </a:r>
          </a:p>
          <a:p>
            <a:pPr marL="400050" lvl="1" indent="0">
              <a:buNone/>
            </a:pPr>
            <a:r>
              <a:rPr lang="en-US" sz="1800" dirty="0">
                <a:solidFill>
                  <a:schemeClr val="accent1"/>
                </a:solidFill>
                <a:cs typeface="Lucida Console"/>
              </a:rPr>
              <a:t>}</a:t>
            </a:r>
            <a:endParaRPr lang="en-US" sz="1800" dirty="0">
              <a:cs typeface="Courier New"/>
            </a:endParaRPr>
          </a:p>
          <a:p>
            <a:r>
              <a:rPr lang="en-US" sz="1800" dirty="0">
                <a:cs typeface="Courier New"/>
              </a:rPr>
              <a:t>The package </a:t>
            </a:r>
            <a:r>
              <a:rPr lang="en-US" sz="1800" dirty="0" err="1">
                <a:cs typeface="Courier New"/>
              </a:rPr>
              <a:t>java.util.function</a:t>
            </a:r>
            <a:r>
              <a:rPr lang="en-US" sz="1800" dirty="0">
                <a:cs typeface="Courier New"/>
              </a:rPr>
              <a:t> defines many new useful functional interfaces.</a:t>
            </a:r>
          </a:p>
          <a:p>
            <a:endParaRPr lang="en-US" sz="1800" dirty="0">
              <a:cs typeface="Courier New"/>
            </a:endParaRPr>
          </a:p>
        </p:txBody>
      </p:sp>
      <p:sp>
        <p:nvSpPr>
          <p:cNvPr id="5" name="TextBox 4">
            <a:extLst>
              <a:ext uri="{FF2B5EF4-FFF2-40B4-BE49-F238E27FC236}">
                <a16:creationId xmlns:a16="http://schemas.microsoft.com/office/drawing/2014/main" id="{386DD414-051E-5648-93B2-F1E272850913}"/>
              </a:ext>
            </a:extLst>
          </p:cNvPr>
          <p:cNvSpPr txBox="1"/>
          <p:nvPr/>
        </p:nvSpPr>
        <p:spPr>
          <a:xfrm>
            <a:off x="8209531" y="1251751"/>
            <a:ext cx="3831336" cy="3416320"/>
          </a:xfrm>
          <a:prstGeom prst="rect">
            <a:avLst/>
          </a:prstGeom>
          <a:noFill/>
        </p:spPr>
        <p:txBody>
          <a:bodyPr wrap="square" rtlCol="0">
            <a:spAutoFit/>
          </a:bodyPr>
          <a:lstStyle/>
          <a:p>
            <a:r>
              <a:rPr lang="en-US" dirty="0"/>
              <a:t>Examples of FI:</a:t>
            </a:r>
          </a:p>
          <a:p>
            <a:endParaRPr lang="en-US" dirty="0"/>
          </a:p>
          <a:p>
            <a:pPr marL="285750" indent="-285750">
              <a:buFont typeface="Courier New" panose="02070309020205020404" pitchFamily="49" charset="0"/>
              <a:buChar char="o"/>
            </a:pPr>
            <a:r>
              <a:rPr lang="en-US" dirty="0"/>
              <a:t>Runnable</a:t>
            </a:r>
          </a:p>
          <a:p>
            <a:pPr marL="285750" indent="-285750">
              <a:buFont typeface="Courier New" panose="02070309020205020404" pitchFamily="49" charset="0"/>
              <a:buChar char="o"/>
            </a:pPr>
            <a:r>
              <a:rPr lang="en-US" dirty="0"/>
              <a:t>Callable</a:t>
            </a:r>
          </a:p>
          <a:p>
            <a:pPr marL="285750" indent="-285750">
              <a:buFont typeface="Courier New" panose="02070309020205020404" pitchFamily="49" charset="0"/>
              <a:buChar char="o"/>
            </a:pPr>
            <a:r>
              <a:rPr lang="en-US" dirty="0"/>
              <a:t>Comparable</a:t>
            </a:r>
          </a:p>
          <a:p>
            <a:pPr marL="285750" indent="-285750">
              <a:buFont typeface="Courier New" panose="02070309020205020404" pitchFamily="49" charset="0"/>
              <a:buChar char="o"/>
            </a:pPr>
            <a:endParaRPr lang="en-US" dirty="0"/>
          </a:p>
          <a:p>
            <a:r>
              <a:rPr lang="en-US" dirty="0"/>
              <a:t>Java SE 8 Adds:</a:t>
            </a:r>
          </a:p>
          <a:p>
            <a:pPr marL="285750" indent="-285750">
              <a:buFont typeface="Courier New" panose="02070309020205020404" pitchFamily="49" charset="0"/>
              <a:buChar char="o"/>
            </a:pPr>
            <a:r>
              <a:rPr lang="en-US" dirty="0"/>
              <a:t>Function&lt;T,R&gt;</a:t>
            </a:r>
          </a:p>
          <a:p>
            <a:pPr marL="285750" indent="-285750">
              <a:buFont typeface="Courier New" panose="02070309020205020404" pitchFamily="49" charset="0"/>
              <a:buChar char="o"/>
            </a:pPr>
            <a:r>
              <a:rPr lang="en-US" dirty="0"/>
              <a:t>Predicate&lt;T&gt;</a:t>
            </a:r>
          </a:p>
          <a:p>
            <a:pPr marL="285750" indent="-285750">
              <a:buFont typeface="Courier New" panose="02070309020205020404" pitchFamily="49" charset="0"/>
              <a:buChar char="o"/>
            </a:pPr>
            <a:r>
              <a:rPr lang="en-US" dirty="0"/>
              <a:t>Supplier&lt;T&gt;</a:t>
            </a:r>
          </a:p>
          <a:p>
            <a:pPr marL="285750" indent="-285750">
              <a:buFont typeface="Courier New" panose="02070309020205020404" pitchFamily="49" charset="0"/>
              <a:buChar char="o"/>
            </a:pPr>
            <a:r>
              <a:rPr lang="en-US" dirty="0"/>
              <a:t>Consumer&lt;T&gt;</a:t>
            </a:r>
          </a:p>
          <a:p>
            <a:pPr marL="285750" indent="-285750">
              <a:buFont typeface="Courier New" panose="02070309020205020404" pitchFamily="49" charset="0"/>
              <a:buChar char="o"/>
            </a:pPr>
            <a:r>
              <a:rPr lang="en-US" dirty="0"/>
              <a:t>See </a:t>
            </a:r>
            <a:r>
              <a:rPr lang="en-US" dirty="0" err="1"/>
              <a:t>java.util.function</a:t>
            </a:r>
            <a:r>
              <a:rPr lang="en-US" dirty="0"/>
              <a:t> interface</a:t>
            </a:r>
          </a:p>
        </p:txBody>
      </p:sp>
    </p:spTree>
    <p:extLst>
      <p:ext uri="{BB962C8B-B14F-4D97-AF65-F5344CB8AC3E}">
        <p14:creationId xmlns:p14="http://schemas.microsoft.com/office/powerpoint/2010/main" val="1661505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A9690B-CFCE-9A45-9443-950754FA2F2C}"/>
              </a:ext>
            </a:extLst>
          </p:cNvPr>
          <p:cNvPicPr>
            <a:picLocks noChangeAspect="1"/>
          </p:cNvPicPr>
          <p:nvPr/>
        </p:nvPicPr>
        <p:blipFill>
          <a:blip r:embed="rId2"/>
          <a:stretch>
            <a:fillRect/>
          </a:stretch>
        </p:blipFill>
        <p:spPr>
          <a:xfrm>
            <a:off x="100226" y="3037422"/>
            <a:ext cx="7584140" cy="3509682"/>
          </a:xfrm>
          <a:prstGeom prst="rect">
            <a:avLst/>
          </a:prstGeom>
        </p:spPr>
      </p:pic>
      <p:pic>
        <p:nvPicPr>
          <p:cNvPr id="5" name="Picture 4">
            <a:extLst>
              <a:ext uri="{FF2B5EF4-FFF2-40B4-BE49-F238E27FC236}">
                <a16:creationId xmlns:a16="http://schemas.microsoft.com/office/drawing/2014/main" id="{A360F0CF-F87A-3647-8353-A86E17CDC5A1}"/>
              </a:ext>
            </a:extLst>
          </p:cNvPr>
          <p:cNvPicPr>
            <a:picLocks noChangeAspect="1"/>
          </p:cNvPicPr>
          <p:nvPr/>
        </p:nvPicPr>
        <p:blipFill>
          <a:blip r:embed="rId3"/>
          <a:stretch>
            <a:fillRect/>
          </a:stretch>
        </p:blipFill>
        <p:spPr>
          <a:xfrm>
            <a:off x="3029712" y="5259073"/>
            <a:ext cx="9162288" cy="1455348"/>
          </a:xfrm>
          <a:prstGeom prst="rect">
            <a:avLst/>
          </a:prstGeom>
        </p:spPr>
      </p:pic>
      <p:pic>
        <p:nvPicPr>
          <p:cNvPr id="6" name="Picture 5">
            <a:extLst>
              <a:ext uri="{FF2B5EF4-FFF2-40B4-BE49-F238E27FC236}">
                <a16:creationId xmlns:a16="http://schemas.microsoft.com/office/drawing/2014/main" id="{6754EE57-30E8-114F-BB7A-4560DE51BC59}"/>
              </a:ext>
            </a:extLst>
          </p:cNvPr>
          <p:cNvPicPr>
            <a:picLocks noChangeAspect="1"/>
          </p:cNvPicPr>
          <p:nvPr/>
        </p:nvPicPr>
        <p:blipFill>
          <a:blip r:embed="rId4"/>
          <a:stretch>
            <a:fillRect/>
          </a:stretch>
        </p:blipFill>
        <p:spPr>
          <a:xfrm>
            <a:off x="492830" y="495562"/>
            <a:ext cx="6566289" cy="2203755"/>
          </a:xfrm>
          <a:prstGeom prst="rect">
            <a:avLst/>
          </a:prstGeom>
        </p:spPr>
      </p:pic>
      <p:sp>
        <p:nvSpPr>
          <p:cNvPr id="2" name="TextBox 1">
            <a:extLst>
              <a:ext uri="{FF2B5EF4-FFF2-40B4-BE49-F238E27FC236}">
                <a16:creationId xmlns:a16="http://schemas.microsoft.com/office/drawing/2014/main" id="{FA74E058-8254-AC43-B6E3-6E602665E9B5}"/>
              </a:ext>
            </a:extLst>
          </p:cNvPr>
          <p:cNvSpPr txBox="1"/>
          <p:nvPr/>
        </p:nvSpPr>
        <p:spPr>
          <a:xfrm>
            <a:off x="100226" y="126230"/>
            <a:ext cx="1156727" cy="369332"/>
          </a:xfrm>
          <a:prstGeom prst="rect">
            <a:avLst/>
          </a:prstGeom>
          <a:noFill/>
        </p:spPr>
        <p:txBody>
          <a:bodyPr wrap="none" rtlCol="0">
            <a:spAutoFit/>
          </a:bodyPr>
          <a:lstStyle/>
          <a:p>
            <a:r>
              <a:rPr lang="en-US" dirty="0"/>
              <a:t>Example1:</a:t>
            </a:r>
          </a:p>
        </p:txBody>
      </p:sp>
      <p:sp>
        <p:nvSpPr>
          <p:cNvPr id="7" name="TextBox 6">
            <a:extLst>
              <a:ext uri="{FF2B5EF4-FFF2-40B4-BE49-F238E27FC236}">
                <a16:creationId xmlns:a16="http://schemas.microsoft.com/office/drawing/2014/main" id="{3889384C-D98E-8F48-BC34-3DC271BABA59}"/>
              </a:ext>
            </a:extLst>
          </p:cNvPr>
          <p:cNvSpPr txBox="1"/>
          <p:nvPr/>
        </p:nvSpPr>
        <p:spPr>
          <a:xfrm>
            <a:off x="243482" y="2740203"/>
            <a:ext cx="1156727" cy="369332"/>
          </a:xfrm>
          <a:prstGeom prst="rect">
            <a:avLst/>
          </a:prstGeom>
          <a:noFill/>
        </p:spPr>
        <p:txBody>
          <a:bodyPr wrap="none" rtlCol="0">
            <a:spAutoFit/>
          </a:bodyPr>
          <a:lstStyle/>
          <a:p>
            <a:r>
              <a:rPr lang="en-US" dirty="0"/>
              <a:t>Example2:</a:t>
            </a:r>
          </a:p>
        </p:txBody>
      </p:sp>
    </p:spTree>
    <p:extLst>
      <p:ext uri="{BB962C8B-B14F-4D97-AF65-F5344CB8AC3E}">
        <p14:creationId xmlns:p14="http://schemas.microsoft.com/office/powerpoint/2010/main" val="35233040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4DDA5-DF34-7644-A80E-A11FABCD6569}"/>
              </a:ext>
            </a:extLst>
          </p:cNvPr>
          <p:cNvSpPr>
            <a:spLocks noGrp="1"/>
          </p:cNvSpPr>
          <p:nvPr>
            <p:ph type="title"/>
          </p:nvPr>
        </p:nvSpPr>
        <p:spPr>
          <a:xfrm>
            <a:off x="3249706" y="239619"/>
            <a:ext cx="4728882" cy="516907"/>
          </a:xfrm>
        </p:spPr>
        <p:txBody>
          <a:bodyPr>
            <a:normAutofit/>
          </a:bodyPr>
          <a:lstStyle/>
          <a:p>
            <a:r>
              <a:rPr lang="en-US" sz="2400" b="1" dirty="0">
                <a:latin typeface="+mn-lt"/>
              </a:rPr>
              <a:t>Functional Interface and Lambda</a:t>
            </a:r>
          </a:p>
        </p:txBody>
      </p:sp>
      <p:sp>
        <p:nvSpPr>
          <p:cNvPr id="3" name="Content Placeholder 2">
            <a:extLst>
              <a:ext uri="{FF2B5EF4-FFF2-40B4-BE49-F238E27FC236}">
                <a16:creationId xmlns:a16="http://schemas.microsoft.com/office/drawing/2014/main" id="{D356830A-6116-464E-B055-9CF9FB844B0F}"/>
              </a:ext>
            </a:extLst>
          </p:cNvPr>
          <p:cNvSpPr>
            <a:spLocks noGrp="1"/>
          </p:cNvSpPr>
          <p:nvPr>
            <p:ph idx="1"/>
          </p:nvPr>
        </p:nvSpPr>
        <p:spPr>
          <a:xfrm>
            <a:off x="838200" y="1356287"/>
            <a:ext cx="10515600" cy="4351338"/>
          </a:xfrm>
        </p:spPr>
        <p:txBody>
          <a:bodyPr>
            <a:normAutofit/>
          </a:bodyPr>
          <a:lstStyle/>
          <a:p>
            <a:r>
              <a:rPr lang="en-IN" sz="1800" dirty="0"/>
              <a:t>The functional interface is an interface with one abstract method, but it can have any number of default and static methods. The </a:t>
            </a:r>
            <a:r>
              <a:rPr lang="en-IN" sz="1800" b="1" dirty="0"/>
              <a:t>Runnable and Comparable </a:t>
            </a:r>
            <a:r>
              <a:rPr lang="en-IN" sz="1800" dirty="0"/>
              <a:t>interface are examples of a functional interface.</a:t>
            </a:r>
          </a:p>
          <a:p>
            <a:pPr marL="0" indent="0">
              <a:buNone/>
            </a:pPr>
            <a:r>
              <a:rPr lang="en-IN" sz="1800" dirty="0"/>
              <a:t>@</a:t>
            </a:r>
            <a:r>
              <a:rPr lang="en-IN" sz="1800" dirty="0" err="1"/>
              <a:t>FunctionalInterface</a:t>
            </a:r>
            <a:endParaRPr lang="en-IN" sz="1800" dirty="0"/>
          </a:p>
          <a:p>
            <a:pPr marL="0" indent="0">
              <a:buNone/>
            </a:pPr>
            <a:r>
              <a:rPr lang="en-IN" sz="1800" dirty="0"/>
              <a:t>interface Greet</a:t>
            </a:r>
          </a:p>
          <a:p>
            <a:pPr marL="0" indent="0">
              <a:buNone/>
            </a:pPr>
            <a:r>
              <a:rPr lang="en-IN" sz="1800" dirty="0"/>
              <a:t>{</a:t>
            </a:r>
          </a:p>
          <a:p>
            <a:pPr marL="0" indent="0">
              <a:buNone/>
            </a:pPr>
            <a:r>
              <a:rPr lang="en-IN" sz="1800" dirty="0"/>
              <a:t>public void </a:t>
            </a:r>
            <a:r>
              <a:rPr lang="en-IN" sz="1800" dirty="0" err="1"/>
              <a:t>sayHi</a:t>
            </a:r>
            <a:r>
              <a:rPr lang="en-IN" sz="1800" dirty="0"/>
              <a:t>(String str);</a:t>
            </a:r>
          </a:p>
          <a:p>
            <a:pPr marL="0" indent="0">
              <a:buNone/>
            </a:pPr>
            <a:r>
              <a:rPr lang="en-IN" sz="1800" dirty="0"/>
              <a:t>//default</a:t>
            </a:r>
          </a:p>
          <a:p>
            <a:pPr marL="0" indent="0">
              <a:buNone/>
            </a:pPr>
            <a:r>
              <a:rPr lang="en-IN" sz="1800" dirty="0"/>
              <a:t>//static</a:t>
            </a:r>
          </a:p>
          <a:p>
            <a:pPr marL="0" indent="0">
              <a:buNone/>
            </a:pPr>
            <a:r>
              <a:rPr lang="en-IN" sz="1800" dirty="0"/>
              <a:t>}</a:t>
            </a:r>
          </a:p>
          <a:p>
            <a:r>
              <a:rPr lang="en-IN" sz="1800" dirty="0"/>
              <a:t>The lambda expression is an anonymous method (a method without a name) that is used to implement the abstract method of the functional interface.</a:t>
            </a:r>
          </a:p>
          <a:p>
            <a:pPr marL="0" indent="0">
              <a:buNone/>
            </a:pPr>
            <a:r>
              <a:rPr lang="en-IN" sz="1800" dirty="0"/>
              <a:t>  Example:  (str) - &gt; </a:t>
            </a:r>
            <a:r>
              <a:rPr lang="en-IN" sz="1800" dirty="0" err="1"/>
              <a:t>System.out.println</a:t>
            </a:r>
            <a:r>
              <a:rPr lang="en-IN" sz="1800" dirty="0"/>
              <a:t>(str);</a:t>
            </a:r>
            <a:endParaRPr lang="en-US" sz="1800" dirty="0"/>
          </a:p>
        </p:txBody>
      </p:sp>
    </p:spTree>
    <p:extLst>
      <p:ext uri="{BB962C8B-B14F-4D97-AF65-F5344CB8AC3E}">
        <p14:creationId xmlns:p14="http://schemas.microsoft.com/office/powerpoint/2010/main" val="1633958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3443" y="267471"/>
            <a:ext cx="3272161" cy="315912"/>
          </a:xfrm>
        </p:spPr>
        <p:txBody>
          <a:bodyPr>
            <a:noAutofit/>
          </a:bodyPr>
          <a:lstStyle/>
          <a:p>
            <a:r>
              <a:rPr lang="en-US" sz="2400" b="1" dirty="0">
                <a:latin typeface="+mn-lt"/>
              </a:rPr>
              <a:t>Method References</a:t>
            </a:r>
          </a:p>
        </p:txBody>
      </p:sp>
      <p:sp>
        <p:nvSpPr>
          <p:cNvPr id="3" name="Content Placeholder 2"/>
          <p:cNvSpPr>
            <a:spLocks noGrp="1"/>
          </p:cNvSpPr>
          <p:nvPr>
            <p:ph idx="1"/>
          </p:nvPr>
        </p:nvSpPr>
        <p:spPr>
          <a:xfrm>
            <a:off x="838200" y="1008880"/>
            <a:ext cx="10515600" cy="4351338"/>
          </a:xfrm>
        </p:spPr>
        <p:txBody>
          <a:bodyPr>
            <a:normAutofit/>
          </a:bodyPr>
          <a:lstStyle/>
          <a:p>
            <a:r>
              <a:rPr lang="en-US" sz="1800" dirty="0"/>
              <a:t>Event more brief and clearly expressive way to implement functional interfaces</a:t>
            </a:r>
          </a:p>
          <a:p>
            <a:r>
              <a:rPr lang="en-US" sz="1800" dirty="0"/>
              <a:t>Format: &lt;Class or Instance&gt;::&lt;Method&gt;</a:t>
            </a:r>
          </a:p>
          <a:p>
            <a:r>
              <a:rPr lang="en-US" sz="1800" dirty="0"/>
              <a:t>Example (Functional Interface)</a:t>
            </a:r>
          </a:p>
          <a:p>
            <a:pPr marL="457200" lvl="1" indent="0">
              <a:buNone/>
            </a:pPr>
            <a:r>
              <a:rPr lang="en-US" sz="1800" dirty="0"/>
              <a:t>public interface IntPredicates {</a:t>
            </a:r>
          </a:p>
          <a:p>
            <a:pPr marL="457200" lvl="1" indent="0">
              <a:buNone/>
            </a:pPr>
            <a:r>
              <a:rPr lang="en-US" sz="1800" dirty="0"/>
              <a:t>	boolean isOdd(Integer n) { return n % 2 != 0; }</a:t>
            </a:r>
          </a:p>
          <a:p>
            <a:pPr marL="457200" lvl="1" indent="0">
              <a:buNone/>
            </a:pPr>
            <a:r>
              <a:rPr lang="en-US" sz="1800" dirty="0"/>
              <a:t>}</a:t>
            </a:r>
          </a:p>
          <a:p>
            <a:r>
              <a:rPr lang="en-US" sz="1800" dirty="0"/>
              <a:t>Example (Call with Lambda Expression)</a:t>
            </a:r>
          </a:p>
          <a:p>
            <a:pPr marL="457200" lvl="1" indent="0">
              <a:buNone/>
            </a:pPr>
            <a:r>
              <a:rPr lang="en-US" sz="1800" dirty="0"/>
              <a:t>List&lt;Integer&gt; numbers = asList(1,2,3,4,5,6,7,8,9);</a:t>
            </a:r>
          </a:p>
          <a:p>
            <a:pPr marL="457200" lvl="1" indent="0">
              <a:buNone/>
            </a:pPr>
            <a:r>
              <a:rPr lang="en-US" sz="1800" dirty="0"/>
              <a:t>List&lt;Integer&gt; odds = filter(n -&gt; IntPredicates.isOdd(n), numbers);</a:t>
            </a:r>
          </a:p>
          <a:p>
            <a:r>
              <a:rPr lang="en-US" sz="1800" dirty="0"/>
              <a:t>Example (Call with Method Reference)</a:t>
            </a:r>
          </a:p>
          <a:p>
            <a:pPr marL="457200" lvl="1" indent="0">
              <a:buNone/>
            </a:pPr>
            <a:r>
              <a:rPr lang="en-US" sz="1800" dirty="0"/>
              <a:t>List&lt;Integer&gt; numbers = asList(1,2,3,4,5,6,7,8,9);</a:t>
            </a:r>
          </a:p>
          <a:p>
            <a:pPr marL="457200" lvl="1" indent="0">
              <a:buNone/>
            </a:pPr>
            <a:r>
              <a:rPr lang="en-US" sz="1800" dirty="0"/>
              <a:t>List&lt;Integer&gt; odds = filter(</a:t>
            </a:r>
            <a:r>
              <a:rPr lang="en-US" sz="1800" dirty="0">
                <a:effectLst/>
              </a:rPr>
              <a:t>IntPredicates::isOdd, </a:t>
            </a:r>
            <a:r>
              <a:rPr lang="en-US" sz="1800" dirty="0"/>
              <a:t> numbers);</a:t>
            </a:r>
          </a:p>
        </p:txBody>
      </p:sp>
    </p:spTree>
    <p:extLst>
      <p:ext uri="{BB962C8B-B14F-4D97-AF65-F5344CB8AC3E}">
        <p14:creationId xmlns:p14="http://schemas.microsoft.com/office/powerpoint/2010/main" val="946678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70093-DB27-3B4D-8D27-A629175D8FFF}"/>
              </a:ext>
            </a:extLst>
          </p:cNvPr>
          <p:cNvPicPr>
            <a:picLocks noChangeAspect="1"/>
          </p:cNvPicPr>
          <p:nvPr/>
        </p:nvPicPr>
        <p:blipFill>
          <a:blip r:embed="rId2"/>
          <a:stretch>
            <a:fillRect/>
          </a:stretch>
        </p:blipFill>
        <p:spPr>
          <a:xfrm>
            <a:off x="1224534" y="1678432"/>
            <a:ext cx="10680602" cy="2344928"/>
          </a:xfrm>
          <a:prstGeom prst="rect">
            <a:avLst/>
          </a:prstGeom>
        </p:spPr>
      </p:pic>
      <p:sp>
        <p:nvSpPr>
          <p:cNvPr id="2" name="TextBox 1">
            <a:extLst>
              <a:ext uri="{FF2B5EF4-FFF2-40B4-BE49-F238E27FC236}">
                <a16:creationId xmlns:a16="http://schemas.microsoft.com/office/drawing/2014/main" id="{82B1395D-2146-A842-9988-FA76E2DDF41F}"/>
              </a:ext>
            </a:extLst>
          </p:cNvPr>
          <p:cNvSpPr txBox="1"/>
          <p:nvPr/>
        </p:nvSpPr>
        <p:spPr>
          <a:xfrm>
            <a:off x="753034" y="403412"/>
            <a:ext cx="4814047" cy="369332"/>
          </a:xfrm>
          <a:prstGeom prst="rect">
            <a:avLst/>
          </a:prstGeom>
          <a:noFill/>
        </p:spPr>
        <p:txBody>
          <a:bodyPr wrap="square" rtlCol="0">
            <a:spAutoFit/>
          </a:bodyPr>
          <a:lstStyle/>
          <a:p>
            <a:r>
              <a:rPr lang="en-US" dirty="0"/>
              <a:t>Method References continues..</a:t>
            </a:r>
          </a:p>
        </p:txBody>
      </p:sp>
    </p:spTree>
    <p:extLst>
      <p:ext uri="{BB962C8B-B14F-4D97-AF65-F5344CB8AC3E}">
        <p14:creationId xmlns:p14="http://schemas.microsoft.com/office/powerpoint/2010/main" val="890663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C3B38B-4576-1643-B822-BFE7166CE3F2}"/>
              </a:ext>
            </a:extLst>
          </p:cNvPr>
          <p:cNvSpPr>
            <a:spLocks noGrp="1"/>
          </p:cNvSpPr>
          <p:nvPr>
            <p:ph idx="1"/>
          </p:nvPr>
        </p:nvSpPr>
        <p:spPr/>
        <p:txBody>
          <a:bodyPr>
            <a:normAutofit/>
          </a:bodyPr>
          <a:lstStyle/>
          <a:p>
            <a:r>
              <a:rPr lang="en-US" sz="2400" dirty="0"/>
              <a:t>Programming paradigms</a:t>
            </a:r>
          </a:p>
          <a:p>
            <a:r>
              <a:rPr lang="en-US" sz="2400" dirty="0"/>
              <a:t>Functional Programming</a:t>
            </a:r>
          </a:p>
          <a:p>
            <a:r>
              <a:rPr lang="en-US" sz="2400" dirty="0"/>
              <a:t>Lambdas</a:t>
            </a:r>
          </a:p>
          <a:p>
            <a:r>
              <a:rPr lang="en-US" sz="2400" dirty="0"/>
              <a:t>Functional Interfaces</a:t>
            </a:r>
          </a:p>
          <a:p>
            <a:r>
              <a:rPr lang="en-US" sz="2400" dirty="0"/>
              <a:t>Method references</a:t>
            </a:r>
          </a:p>
          <a:p>
            <a:r>
              <a:rPr lang="en-US" sz="2400" dirty="0"/>
              <a:t>Stream API</a:t>
            </a:r>
          </a:p>
          <a:p>
            <a:r>
              <a:rPr lang="en-US" sz="2400" dirty="0"/>
              <a:t>New Date API</a:t>
            </a:r>
          </a:p>
          <a:p>
            <a:r>
              <a:rPr lang="en-US" sz="2400" dirty="0"/>
              <a:t>Java 11 Features</a:t>
            </a:r>
          </a:p>
        </p:txBody>
      </p:sp>
      <p:pic>
        <p:nvPicPr>
          <p:cNvPr id="1026" name="Picture 2" descr="Java 8 Features – Unleashed">
            <a:extLst>
              <a:ext uri="{FF2B5EF4-FFF2-40B4-BE49-F238E27FC236}">
                <a16:creationId xmlns:a16="http://schemas.microsoft.com/office/drawing/2014/main" id="{91763A06-0D76-FA4A-A888-54E8399BA2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4234" y="2007475"/>
            <a:ext cx="6170283" cy="331614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F303F54-1BC6-FD40-89E1-5CDF3B359804}"/>
              </a:ext>
            </a:extLst>
          </p:cNvPr>
          <p:cNvSpPr txBox="1"/>
          <p:nvPr/>
        </p:nvSpPr>
        <p:spPr>
          <a:xfrm>
            <a:off x="5084572" y="157817"/>
            <a:ext cx="2022855" cy="461665"/>
          </a:xfrm>
          <a:prstGeom prst="rect">
            <a:avLst/>
          </a:prstGeom>
          <a:noFill/>
        </p:spPr>
        <p:txBody>
          <a:bodyPr wrap="square" rtlCol="0">
            <a:spAutoFit/>
          </a:bodyPr>
          <a:lstStyle/>
          <a:p>
            <a:r>
              <a:rPr lang="en-US" sz="2400" b="1" dirty="0"/>
              <a:t>Agenda</a:t>
            </a:r>
          </a:p>
        </p:txBody>
      </p:sp>
    </p:spTree>
    <p:extLst>
      <p:ext uri="{BB962C8B-B14F-4D97-AF65-F5344CB8AC3E}">
        <p14:creationId xmlns:p14="http://schemas.microsoft.com/office/powerpoint/2010/main" val="1865783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D1026-351F-CB4D-9F68-26A59304D4EA}"/>
              </a:ext>
            </a:extLst>
          </p:cNvPr>
          <p:cNvSpPr>
            <a:spLocks noGrp="1"/>
          </p:cNvSpPr>
          <p:nvPr>
            <p:ph type="title"/>
          </p:nvPr>
        </p:nvSpPr>
        <p:spPr>
          <a:xfrm>
            <a:off x="2429435" y="165912"/>
            <a:ext cx="7493684" cy="928991"/>
          </a:xfrm>
        </p:spPr>
        <p:txBody>
          <a:bodyPr>
            <a:noAutofit/>
          </a:bodyPr>
          <a:lstStyle/>
          <a:p>
            <a:r>
              <a:rPr lang="en-US" sz="2400" b="1" dirty="0">
                <a:latin typeface="+mn-lt"/>
              </a:rPr>
              <a:t>Programming Paradigms</a:t>
            </a:r>
            <a:br>
              <a:rPr lang="en-US" sz="2400" b="1" dirty="0">
                <a:latin typeface="+mn-lt"/>
              </a:rPr>
            </a:br>
            <a:r>
              <a:rPr lang="en-US" sz="2400" b="1" dirty="0">
                <a:latin typeface="+mn-lt"/>
              </a:rPr>
              <a:t>                                          - How code is organized/structured</a:t>
            </a:r>
          </a:p>
        </p:txBody>
      </p:sp>
      <p:sp>
        <p:nvSpPr>
          <p:cNvPr id="3" name="Content Placeholder 2">
            <a:extLst>
              <a:ext uri="{FF2B5EF4-FFF2-40B4-BE49-F238E27FC236}">
                <a16:creationId xmlns:a16="http://schemas.microsoft.com/office/drawing/2014/main" id="{42D5FF61-EF27-5947-B664-553F96C4CD0A}"/>
              </a:ext>
            </a:extLst>
          </p:cNvPr>
          <p:cNvSpPr>
            <a:spLocks noGrp="1"/>
          </p:cNvSpPr>
          <p:nvPr>
            <p:ph idx="1"/>
          </p:nvPr>
        </p:nvSpPr>
        <p:spPr>
          <a:xfrm>
            <a:off x="482065" y="1079541"/>
            <a:ext cx="10515600" cy="1673753"/>
          </a:xfrm>
        </p:spPr>
        <p:txBody>
          <a:bodyPr/>
          <a:lstStyle/>
          <a:p>
            <a:r>
              <a:rPr lang="en-US" dirty="0"/>
              <a:t>Procedure Oriented</a:t>
            </a:r>
          </a:p>
          <a:p>
            <a:r>
              <a:rPr lang="en-US" dirty="0"/>
              <a:t>Object-Oriented</a:t>
            </a:r>
          </a:p>
          <a:p>
            <a:r>
              <a:rPr lang="en-US" dirty="0"/>
              <a:t>Functional Oriented</a:t>
            </a:r>
          </a:p>
        </p:txBody>
      </p:sp>
      <p:pic>
        <p:nvPicPr>
          <p:cNvPr id="4" name="Picture 3">
            <a:extLst>
              <a:ext uri="{FF2B5EF4-FFF2-40B4-BE49-F238E27FC236}">
                <a16:creationId xmlns:a16="http://schemas.microsoft.com/office/drawing/2014/main" id="{400458A1-6009-D74F-96FE-B54F53205DCF}"/>
              </a:ext>
            </a:extLst>
          </p:cNvPr>
          <p:cNvPicPr>
            <a:picLocks noChangeAspect="1"/>
          </p:cNvPicPr>
          <p:nvPr/>
        </p:nvPicPr>
        <p:blipFill>
          <a:blip r:embed="rId2"/>
          <a:stretch>
            <a:fillRect/>
          </a:stretch>
        </p:blipFill>
        <p:spPr>
          <a:xfrm>
            <a:off x="86627" y="3619098"/>
            <a:ext cx="4052236" cy="3083855"/>
          </a:xfrm>
          <a:prstGeom prst="rect">
            <a:avLst/>
          </a:prstGeom>
        </p:spPr>
      </p:pic>
      <p:sp>
        <p:nvSpPr>
          <p:cNvPr id="5" name="TextBox 4">
            <a:extLst>
              <a:ext uri="{FF2B5EF4-FFF2-40B4-BE49-F238E27FC236}">
                <a16:creationId xmlns:a16="http://schemas.microsoft.com/office/drawing/2014/main" id="{A19336E9-1304-9B46-A017-849A63D604E8}"/>
              </a:ext>
            </a:extLst>
          </p:cNvPr>
          <p:cNvSpPr txBox="1"/>
          <p:nvPr/>
        </p:nvSpPr>
        <p:spPr>
          <a:xfrm>
            <a:off x="991402" y="3238902"/>
            <a:ext cx="157854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Procedure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581EB6F7-37C3-074D-AF5B-178C95E2067B}"/>
              </a:ext>
            </a:extLst>
          </p:cNvPr>
          <p:cNvPicPr>
            <a:picLocks noChangeAspect="1"/>
          </p:cNvPicPr>
          <p:nvPr/>
        </p:nvPicPr>
        <p:blipFill>
          <a:blip r:embed="rId3"/>
          <a:stretch>
            <a:fillRect/>
          </a:stretch>
        </p:blipFill>
        <p:spPr>
          <a:xfrm>
            <a:off x="4281756" y="3608233"/>
            <a:ext cx="4137876" cy="3094719"/>
          </a:xfrm>
          <a:prstGeom prst="rect">
            <a:avLst/>
          </a:prstGeom>
        </p:spPr>
      </p:pic>
      <p:sp>
        <p:nvSpPr>
          <p:cNvPr id="7" name="TextBox 6">
            <a:extLst>
              <a:ext uri="{FF2B5EF4-FFF2-40B4-BE49-F238E27FC236}">
                <a16:creationId xmlns:a16="http://schemas.microsoft.com/office/drawing/2014/main" id="{7F9D6E56-007D-1A4D-B429-F17A078CCCB5}"/>
              </a:ext>
            </a:extLst>
          </p:cNvPr>
          <p:cNvSpPr txBox="1"/>
          <p:nvPr/>
        </p:nvSpPr>
        <p:spPr>
          <a:xfrm>
            <a:off x="5385356" y="3249766"/>
            <a:ext cx="2064597"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Object-Oriented</a:t>
            </a:r>
          </a:p>
        </p:txBody>
      </p:sp>
      <p:pic>
        <p:nvPicPr>
          <p:cNvPr id="8" name="Picture 7">
            <a:extLst>
              <a:ext uri="{FF2B5EF4-FFF2-40B4-BE49-F238E27FC236}">
                <a16:creationId xmlns:a16="http://schemas.microsoft.com/office/drawing/2014/main" id="{DF105898-D238-E44F-85C1-CC4BC930BD60}"/>
              </a:ext>
            </a:extLst>
          </p:cNvPr>
          <p:cNvPicPr>
            <a:picLocks noChangeAspect="1"/>
          </p:cNvPicPr>
          <p:nvPr/>
        </p:nvPicPr>
        <p:blipFill>
          <a:blip r:embed="rId4"/>
          <a:stretch>
            <a:fillRect/>
          </a:stretch>
        </p:blipFill>
        <p:spPr>
          <a:xfrm>
            <a:off x="8506259" y="3763280"/>
            <a:ext cx="3685741" cy="3094719"/>
          </a:xfrm>
          <a:prstGeom prst="rect">
            <a:avLst/>
          </a:prstGeom>
        </p:spPr>
      </p:pic>
      <p:sp>
        <p:nvSpPr>
          <p:cNvPr id="9" name="TextBox 8">
            <a:extLst>
              <a:ext uri="{FF2B5EF4-FFF2-40B4-BE49-F238E27FC236}">
                <a16:creationId xmlns:a16="http://schemas.microsoft.com/office/drawing/2014/main" id="{E40CC601-67F0-E14F-84FD-5B96CD587413}"/>
              </a:ext>
            </a:extLst>
          </p:cNvPr>
          <p:cNvSpPr txBox="1"/>
          <p:nvPr/>
        </p:nvSpPr>
        <p:spPr>
          <a:xfrm>
            <a:off x="9376271" y="3238901"/>
            <a:ext cx="151034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Functional</a:t>
            </a:r>
          </a:p>
        </p:txBody>
      </p:sp>
    </p:spTree>
    <p:extLst>
      <p:ext uri="{BB962C8B-B14F-4D97-AF65-F5344CB8AC3E}">
        <p14:creationId xmlns:p14="http://schemas.microsoft.com/office/powerpoint/2010/main" val="1382255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05E41-1CEB-DE44-AD62-E5C9CF15E168}"/>
              </a:ext>
            </a:extLst>
          </p:cNvPr>
          <p:cNvSpPr>
            <a:spLocks noGrp="1"/>
          </p:cNvSpPr>
          <p:nvPr>
            <p:ph type="title"/>
          </p:nvPr>
        </p:nvSpPr>
        <p:spPr>
          <a:xfrm>
            <a:off x="1187918" y="262440"/>
            <a:ext cx="4908082" cy="453022"/>
          </a:xfrm>
        </p:spPr>
        <p:txBody>
          <a:bodyPr>
            <a:normAutofit fontScale="90000"/>
          </a:bodyPr>
          <a:lstStyle/>
          <a:p>
            <a:r>
              <a:rPr lang="en-US" dirty="0"/>
              <a:t>Another example!</a:t>
            </a:r>
          </a:p>
        </p:txBody>
      </p:sp>
      <p:pic>
        <p:nvPicPr>
          <p:cNvPr id="4" name="Picture 3">
            <a:extLst>
              <a:ext uri="{FF2B5EF4-FFF2-40B4-BE49-F238E27FC236}">
                <a16:creationId xmlns:a16="http://schemas.microsoft.com/office/drawing/2014/main" id="{9CA99B32-C58D-F648-B5DB-A673645EE205}"/>
              </a:ext>
            </a:extLst>
          </p:cNvPr>
          <p:cNvPicPr>
            <a:picLocks noChangeAspect="1"/>
          </p:cNvPicPr>
          <p:nvPr/>
        </p:nvPicPr>
        <p:blipFill>
          <a:blip r:embed="rId2"/>
          <a:stretch>
            <a:fillRect/>
          </a:stretch>
        </p:blipFill>
        <p:spPr>
          <a:xfrm>
            <a:off x="559101" y="889891"/>
            <a:ext cx="10008602" cy="5705669"/>
          </a:xfrm>
          <a:prstGeom prst="rect">
            <a:avLst/>
          </a:prstGeom>
        </p:spPr>
      </p:pic>
    </p:spTree>
    <p:extLst>
      <p:ext uri="{BB962C8B-B14F-4D97-AF65-F5344CB8AC3E}">
        <p14:creationId xmlns:p14="http://schemas.microsoft.com/office/powerpoint/2010/main" val="3021259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BC23FA-E7C0-2740-BAD6-6A4EB09ED2E3}"/>
              </a:ext>
            </a:extLst>
          </p:cNvPr>
          <p:cNvPicPr>
            <a:picLocks noChangeAspect="1"/>
          </p:cNvPicPr>
          <p:nvPr/>
        </p:nvPicPr>
        <p:blipFill>
          <a:blip r:embed="rId2"/>
          <a:stretch>
            <a:fillRect/>
          </a:stretch>
        </p:blipFill>
        <p:spPr>
          <a:xfrm>
            <a:off x="0" y="412742"/>
            <a:ext cx="12192000" cy="5801507"/>
          </a:xfrm>
          <a:prstGeom prst="rect">
            <a:avLst/>
          </a:prstGeom>
        </p:spPr>
      </p:pic>
    </p:spTree>
    <p:extLst>
      <p:ext uri="{BB962C8B-B14F-4D97-AF65-F5344CB8AC3E}">
        <p14:creationId xmlns:p14="http://schemas.microsoft.com/office/powerpoint/2010/main" val="1167168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E1200-172D-0A4B-9728-DFF9E7836880}"/>
              </a:ext>
            </a:extLst>
          </p:cNvPr>
          <p:cNvSpPr>
            <a:spLocks noGrp="1"/>
          </p:cNvSpPr>
          <p:nvPr>
            <p:ph type="title"/>
          </p:nvPr>
        </p:nvSpPr>
        <p:spPr>
          <a:xfrm>
            <a:off x="2906052" y="2022517"/>
            <a:ext cx="6379895" cy="1325563"/>
          </a:xfrm>
        </p:spPr>
        <p:txBody>
          <a:bodyPr/>
          <a:lstStyle/>
          <a:p>
            <a:r>
              <a:rPr lang="en-US" dirty="0"/>
              <a:t>Functional Programming</a:t>
            </a:r>
          </a:p>
        </p:txBody>
      </p:sp>
      <p:sp>
        <p:nvSpPr>
          <p:cNvPr id="4" name="TextBox 3">
            <a:extLst>
              <a:ext uri="{FF2B5EF4-FFF2-40B4-BE49-F238E27FC236}">
                <a16:creationId xmlns:a16="http://schemas.microsoft.com/office/drawing/2014/main" id="{ABB46AF8-B883-7F42-A4FD-AF0776BE6663}"/>
              </a:ext>
            </a:extLst>
          </p:cNvPr>
          <p:cNvSpPr txBox="1"/>
          <p:nvPr/>
        </p:nvSpPr>
        <p:spPr>
          <a:xfrm>
            <a:off x="6370013" y="3121223"/>
            <a:ext cx="3544311" cy="307777"/>
          </a:xfrm>
          <a:prstGeom prst="rect">
            <a:avLst/>
          </a:prstGeom>
          <a:noFill/>
        </p:spPr>
        <p:txBody>
          <a:bodyPr wrap="square" rtlCol="0">
            <a:spAutoFit/>
          </a:bodyPr>
          <a:lstStyle/>
          <a:p>
            <a:r>
              <a:rPr lang="en-US" sz="1400" dirty="0"/>
              <a:t>- Functions are first class citizens</a:t>
            </a:r>
          </a:p>
        </p:txBody>
      </p:sp>
    </p:spTree>
    <p:extLst>
      <p:ext uri="{BB962C8B-B14F-4D97-AF65-F5344CB8AC3E}">
        <p14:creationId xmlns:p14="http://schemas.microsoft.com/office/powerpoint/2010/main" val="73977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ACB9C5-02FD-7846-96CB-A283DFD1BE7D}"/>
              </a:ext>
            </a:extLst>
          </p:cNvPr>
          <p:cNvSpPr>
            <a:spLocks noGrp="1"/>
          </p:cNvSpPr>
          <p:nvPr>
            <p:ph idx="1"/>
          </p:nvPr>
        </p:nvSpPr>
        <p:spPr>
          <a:xfrm>
            <a:off x="422733" y="645778"/>
            <a:ext cx="5515613" cy="4637927"/>
          </a:xfrm>
        </p:spPr>
        <p:txBody>
          <a:bodyPr>
            <a:noAutofit/>
          </a:bodyPr>
          <a:lstStyle/>
          <a:p>
            <a:pPr marL="0" indent="0">
              <a:buNone/>
            </a:pPr>
            <a:endParaRPr lang="en-US" sz="1800" dirty="0"/>
          </a:p>
          <a:p>
            <a:pPr marL="0" indent="0">
              <a:buNone/>
            </a:pPr>
            <a:r>
              <a:rPr lang="en-US" sz="1800" b="1" dirty="0"/>
              <a:t>Object Composition:</a:t>
            </a:r>
          </a:p>
          <a:p>
            <a:pPr marL="0" indent="0">
              <a:buNone/>
            </a:pPr>
            <a:r>
              <a:rPr lang="en-US" sz="1800" b="1" dirty="0"/>
              <a:t>So far what we done is:</a:t>
            </a:r>
          </a:p>
          <a:p>
            <a:pPr>
              <a:buFont typeface="Courier New" panose="02070309020205020404" pitchFamily="49" charset="0"/>
              <a:buChar char="o"/>
            </a:pPr>
            <a:r>
              <a:rPr lang="en-US" sz="1800" dirty="0"/>
              <a:t>We can pass object to function</a:t>
            </a:r>
          </a:p>
          <a:p>
            <a:pPr>
              <a:buFont typeface="Courier New" panose="02070309020205020404" pitchFamily="49" charset="0"/>
              <a:buChar char="o"/>
            </a:pPr>
            <a:r>
              <a:rPr lang="en-US" sz="1800" dirty="0"/>
              <a:t>We can create objects inside function</a:t>
            </a:r>
          </a:p>
          <a:p>
            <a:pPr>
              <a:buFont typeface="Courier New" panose="02070309020205020404" pitchFamily="49" charset="0"/>
              <a:buChar char="o"/>
            </a:pPr>
            <a:r>
              <a:rPr lang="en-US" sz="1800" dirty="0"/>
              <a:t>We can return objects from functions</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p:txBody>
      </p:sp>
      <p:sp>
        <p:nvSpPr>
          <p:cNvPr id="2" name="TextBox 1">
            <a:extLst>
              <a:ext uri="{FF2B5EF4-FFF2-40B4-BE49-F238E27FC236}">
                <a16:creationId xmlns:a16="http://schemas.microsoft.com/office/drawing/2014/main" id="{33CB43DD-0C46-B44B-8382-3FFAA31C938B}"/>
              </a:ext>
            </a:extLst>
          </p:cNvPr>
          <p:cNvSpPr txBox="1"/>
          <p:nvPr/>
        </p:nvSpPr>
        <p:spPr>
          <a:xfrm>
            <a:off x="6096000" y="954119"/>
            <a:ext cx="6001407" cy="3739485"/>
          </a:xfrm>
          <a:prstGeom prst="rect">
            <a:avLst/>
          </a:prstGeom>
          <a:noFill/>
        </p:spPr>
        <p:txBody>
          <a:bodyPr wrap="square" rtlCol="0">
            <a:spAutoFit/>
          </a:bodyPr>
          <a:lstStyle/>
          <a:p>
            <a:pPr>
              <a:lnSpc>
                <a:spcPct val="90000"/>
              </a:lnSpc>
              <a:spcBef>
                <a:spcPts val="1000"/>
              </a:spcBef>
            </a:pPr>
            <a:r>
              <a:rPr lang="en-US" b="1" dirty="0"/>
              <a:t>Addition to object composition we can function composition:</a:t>
            </a:r>
          </a:p>
          <a:p>
            <a:pPr>
              <a:lnSpc>
                <a:spcPct val="90000"/>
              </a:lnSpc>
              <a:spcBef>
                <a:spcPts val="1000"/>
              </a:spcBef>
            </a:pPr>
            <a:r>
              <a:rPr lang="en-US" b="1" dirty="0"/>
              <a:t>Higher Order functions:</a:t>
            </a:r>
          </a:p>
          <a:p>
            <a:pPr marL="285750" indent="-285750">
              <a:lnSpc>
                <a:spcPct val="90000"/>
              </a:lnSpc>
              <a:spcBef>
                <a:spcPts val="1000"/>
              </a:spcBef>
              <a:buFont typeface="Courier New" panose="02070309020205020404" pitchFamily="49" charset="0"/>
              <a:buChar char="o"/>
            </a:pPr>
            <a:r>
              <a:rPr lang="en-US" dirty="0"/>
              <a:t>We can pass function to function</a:t>
            </a:r>
          </a:p>
          <a:p>
            <a:pPr marL="285750" indent="-285750">
              <a:lnSpc>
                <a:spcPct val="90000"/>
              </a:lnSpc>
              <a:spcBef>
                <a:spcPts val="1000"/>
              </a:spcBef>
              <a:buFont typeface="Courier New" panose="02070309020205020404" pitchFamily="49" charset="0"/>
              <a:buChar char="o"/>
            </a:pPr>
            <a:r>
              <a:rPr lang="en-US" dirty="0"/>
              <a:t>We can create function within function</a:t>
            </a:r>
          </a:p>
          <a:p>
            <a:pPr marL="285750" indent="-285750">
              <a:lnSpc>
                <a:spcPct val="90000"/>
              </a:lnSpc>
              <a:spcBef>
                <a:spcPts val="1000"/>
              </a:spcBef>
              <a:buFont typeface="Courier New" panose="02070309020205020404" pitchFamily="49" charset="0"/>
              <a:buChar char="o"/>
            </a:pPr>
            <a:r>
              <a:rPr lang="en-US" dirty="0"/>
              <a:t>We can return function from functions</a:t>
            </a:r>
          </a:p>
          <a:p>
            <a:pPr>
              <a:lnSpc>
                <a:spcPct val="90000"/>
              </a:lnSpc>
              <a:spcBef>
                <a:spcPts val="1000"/>
              </a:spcBef>
            </a:pPr>
            <a:endParaRPr lang="en-US" dirty="0"/>
          </a:p>
          <a:p>
            <a:pPr>
              <a:lnSpc>
                <a:spcPct val="90000"/>
              </a:lnSpc>
              <a:spcBef>
                <a:spcPts val="1000"/>
              </a:spcBef>
            </a:pPr>
            <a:r>
              <a:rPr lang="en-US" dirty="0"/>
              <a:t>Functions have to be pure and doesn’t have side effects:</a:t>
            </a:r>
          </a:p>
          <a:p>
            <a:pPr marL="285750" indent="-285750">
              <a:lnSpc>
                <a:spcPct val="90000"/>
              </a:lnSpc>
              <a:spcBef>
                <a:spcPts val="1000"/>
              </a:spcBef>
              <a:buFont typeface="Courier New" panose="02070309020205020404" pitchFamily="49" charset="0"/>
              <a:buChar char="o"/>
            </a:pPr>
            <a:r>
              <a:rPr lang="en-US" dirty="0"/>
              <a:t>Doesn’t change anything.</a:t>
            </a:r>
          </a:p>
          <a:p>
            <a:pPr marL="285750" indent="-285750">
              <a:lnSpc>
                <a:spcPct val="90000"/>
              </a:lnSpc>
              <a:spcBef>
                <a:spcPts val="1000"/>
              </a:spcBef>
              <a:buFont typeface="Courier New" panose="02070309020205020404" pitchFamily="49" charset="0"/>
              <a:buChar char="o"/>
            </a:pPr>
            <a:r>
              <a:rPr lang="en-US" dirty="0"/>
              <a:t>Doesn’t depend on anything that changes</a:t>
            </a:r>
          </a:p>
          <a:p>
            <a:pPr>
              <a:lnSpc>
                <a:spcPct val="90000"/>
              </a:lnSpc>
              <a:spcBef>
                <a:spcPts val="1000"/>
              </a:spcBef>
            </a:pPr>
            <a:endParaRPr lang="en-US" dirty="0"/>
          </a:p>
        </p:txBody>
      </p:sp>
      <p:sp>
        <p:nvSpPr>
          <p:cNvPr id="4" name="TextBox 3">
            <a:extLst>
              <a:ext uri="{FF2B5EF4-FFF2-40B4-BE49-F238E27FC236}">
                <a16:creationId xmlns:a16="http://schemas.microsoft.com/office/drawing/2014/main" id="{DA46602F-57E7-DD4E-9323-2F82523EFDE2}"/>
              </a:ext>
            </a:extLst>
          </p:cNvPr>
          <p:cNvSpPr txBox="1"/>
          <p:nvPr/>
        </p:nvSpPr>
        <p:spPr>
          <a:xfrm>
            <a:off x="1712259" y="184113"/>
            <a:ext cx="8690817" cy="461665"/>
          </a:xfrm>
          <a:prstGeom prst="rect">
            <a:avLst/>
          </a:prstGeom>
          <a:noFill/>
        </p:spPr>
        <p:txBody>
          <a:bodyPr wrap="square" rtlCol="0">
            <a:spAutoFit/>
          </a:bodyPr>
          <a:lstStyle/>
          <a:p>
            <a:r>
              <a:rPr lang="en-US" sz="2400" b="1" dirty="0"/>
              <a:t>Let’s Understand Object Composition and Function Composition</a:t>
            </a:r>
          </a:p>
        </p:txBody>
      </p:sp>
    </p:spTree>
    <p:extLst>
      <p:ext uri="{BB962C8B-B14F-4D97-AF65-F5344CB8AC3E}">
        <p14:creationId xmlns:p14="http://schemas.microsoft.com/office/powerpoint/2010/main" val="1201282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EA62F-437C-594C-8F71-2866D4870493}"/>
              </a:ext>
            </a:extLst>
          </p:cNvPr>
          <p:cNvSpPr>
            <a:spLocks noGrp="1"/>
          </p:cNvSpPr>
          <p:nvPr>
            <p:ph type="title"/>
          </p:nvPr>
        </p:nvSpPr>
        <p:spPr>
          <a:xfrm>
            <a:off x="3626537" y="-14159"/>
            <a:ext cx="5194738" cy="499706"/>
          </a:xfrm>
        </p:spPr>
        <p:txBody>
          <a:bodyPr>
            <a:normAutofit/>
          </a:bodyPr>
          <a:lstStyle/>
          <a:p>
            <a:r>
              <a:rPr lang="en-US" sz="2400" b="1" dirty="0">
                <a:latin typeface="+mn-lt"/>
              </a:rPr>
              <a:t>Imperative vs Declarative</a:t>
            </a:r>
          </a:p>
        </p:txBody>
      </p:sp>
      <p:pic>
        <p:nvPicPr>
          <p:cNvPr id="4" name="Picture 3">
            <a:extLst>
              <a:ext uri="{FF2B5EF4-FFF2-40B4-BE49-F238E27FC236}">
                <a16:creationId xmlns:a16="http://schemas.microsoft.com/office/drawing/2014/main" id="{0B27223F-D1BA-4D43-884F-772C089DFB49}"/>
              </a:ext>
            </a:extLst>
          </p:cNvPr>
          <p:cNvPicPr>
            <a:picLocks noChangeAspect="1"/>
          </p:cNvPicPr>
          <p:nvPr/>
        </p:nvPicPr>
        <p:blipFill>
          <a:blip r:embed="rId2"/>
          <a:stretch>
            <a:fillRect/>
          </a:stretch>
        </p:blipFill>
        <p:spPr>
          <a:xfrm>
            <a:off x="268730" y="920584"/>
            <a:ext cx="5955176" cy="1896985"/>
          </a:xfrm>
          <a:prstGeom prst="rect">
            <a:avLst/>
          </a:prstGeom>
        </p:spPr>
      </p:pic>
      <p:sp>
        <p:nvSpPr>
          <p:cNvPr id="5" name="TextBox 4">
            <a:extLst>
              <a:ext uri="{FF2B5EF4-FFF2-40B4-BE49-F238E27FC236}">
                <a16:creationId xmlns:a16="http://schemas.microsoft.com/office/drawing/2014/main" id="{4B346D4D-7BE1-C444-8F66-87E146A9D54D}"/>
              </a:ext>
            </a:extLst>
          </p:cNvPr>
          <p:cNvSpPr txBox="1"/>
          <p:nvPr/>
        </p:nvSpPr>
        <p:spPr>
          <a:xfrm>
            <a:off x="6453350" y="874101"/>
            <a:ext cx="5408105" cy="3323987"/>
          </a:xfrm>
          <a:prstGeom prst="rect">
            <a:avLst/>
          </a:prstGeom>
          <a:noFill/>
        </p:spPr>
        <p:txBody>
          <a:bodyPr wrap="square" rtlCol="0">
            <a:spAutoFit/>
          </a:bodyPr>
          <a:lstStyle/>
          <a:p>
            <a:pPr marL="285750" indent="-285750">
              <a:buFont typeface="Courier New" panose="02070309020205020404" pitchFamily="49" charset="0"/>
              <a:buChar char="o"/>
            </a:pPr>
            <a:r>
              <a:rPr lang="en-IN" sz="1400" dirty="0"/>
              <a:t>In </a:t>
            </a:r>
            <a:r>
              <a:rPr lang="en-IN" sz="1400" b="1" dirty="0"/>
              <a:t>imperative programming</a:t>
            </a:r>
            <a:r>
              <a:rPr lang="en-IN" sz="1400" dirty="0"/>
              <a:t>, your code is based on statements that change the program state by telling the computer how to do things. In other words, your code is based on defining variables and changing the values of those variables.</a:t>
            </a:r>
          </a:p>
          <a:p>
            <a:pPr marL="285750" indent="-285750">
              <a:buFont typeface="Courier New" panose="02070309020205020404" pitchFamily="49" charset="0"/>
              <a:buChar char="o"/>
            </a:pPr>
            <a:endParaRPr lang="en-IN" sz="1400" dirty="0"/>
          </a:p>
          <a:p>
            <a:pPr marL="285750" indent="-285750">
              <a:buFont typeface="Courier New" panose="02070309020205020404" pitchFamily="49" charset="0"/>
              <a:buChar char="o"/>
            </a:pPr>
            <a:r>
              <a:rPr lang="en-IN" sz="1400" dirty="0"/>
              <a:t>In </a:t>
            </a:r>
            <a:r>
              <a:rPr lang="en-IN" sz="1400" b="1" dirty="0"/>
              <a:t>declarative programming</a:t>
            </a:r>
            <a:r>
              <a:rPr lang="en-IN" sz="1400" dirty="0"/>
              <a:t>, your code is based on expressions that evaluate their result based on their input by telling the computer what you want.</a:t>
            </a:r>
          </a:p>
          <a:p>
            <a:pPr marL="285750" indent="-285750">
              <a:buFont typeface="Courier New" panose="02070309020205020404" pitchFamily="49" charset="0"/>
              <a:buChar char="o"/>
            </a:pPr>
            <a:endParaRPr lang="en-IN" sz="1400" dirty="0"/>
          </a:p>
          <a:p>
            <a:pPr marL="285750" indent="-285750">
              <a:buFont typeface="Courier New" panose="02070309020205020404" pitchFamily="49" charset="0"/>
              <a:buChar char="o"/>
            </a:pPr>
            <a:r>
              <a:rPr lang="en-IN" sz="1400" dirty="0"/>
              <a:t>In declarative functional programming, changing the external state or causing external actions such as write data to log file, saving a file, or loading database record is called a </a:t>
            </a:r>
            <a:r>
              <a:rPr lang="en-IN" sz="1400" b="1" dirty="0"/>
              <a:t>side effect</a:t>
            </a:r>
            <a:r>
              <a:rPr lang="en-IN" sz="1400" dirty="0"/>
              <a:t>. </a:t>
            </a:r>
          </a:p>
          <a:p>
            <a:pPr marL="285750" indent="-285750">
              <a:buFont typeface="Courier New" panose="02070309020205020404" pitchFamily="49" charset="0"/>
              <a:buChar char="o"/>
            </a:pPr>
            <a:r>
              <a:rPr lang="en-IN" sz="1400" dirty="0"/>
              <a:t>Changing a value of anything is called a </a:t>
            </a:r>
            <a:r>
              <a:rPr lang="en-IN" sz="1400" b="1" dirty="0"/>
              <a:t>mutation</a:t>
            </a:r>
            <a:endParaRPr lang="en-US" sz="1400" dirty="0"/>
          </a:p>
          <a:p>
            <a:pPr marL="285750" indent="-285750">
              <a:buFont typeface="Courier New" panose="02070309020205020404" pitchFamily="49" charset="0"/>
              <a:buChar char="o"/>
            </a:pPr>
            <a:endParaRPr lang="en-IN" sz="1400" dirty="0"/>
          </a:p>
          <a:p>
            <a:endParaRPr lang="en-US" sz="1400" dirty="0"/>
          </a:p>
        </p:txBody>
      </p:sp>
      <p:pic>
        <p:nvPicPr>
          <p:cNvPr id="6" name="Picture 5">
            <a:extLst>
              <a:ext uri="{FF2B5EF4-FFF2-40B4-BE49-F238E27FC236}">
                <a16:creationId xmlns:a16="http://schemas.microsoft.com/office/drawing/2014/main" id="{BF67BA04-3A84-FF40-AD3A-6282116D4818}"/>
              </a:ext>
            </a:extLst>
          </p:cNvPr>
          <p:cNvPicPr>
            <a:picLocks noChangeAspect="1"/>
          </p:cNvPicPr>
          <p:nvPr/>
        </p:nvPicPr>
        <p:blipFill>
          <a:blip r:embed="rId3"/>
          <a:stretch>
            <a:fillRect/>
          </a:stretch>
        </p:blipFill>
        <p:spPr>
          <a:xfrm>
            <a:off x="6223906" y="4040432"/>
            <a:ext cx="5866995" cy="2381388"/>
          </a:xfrm>
          <a:prstGeom prst="rect">
            <a:avLst/>
          </a:prstGeom>
        </p:spPr>
      </p:pic>
      <p:pic>
        <p:nvPicPr>
          <p:cNvPr id="8" name="Picture 7">
            <a:extLst>
              <a:ext uri="{FF2B5EF4-FFF2-40B4-BE49-F238E27FC236}">
                <a16:creationId xmlns:a16="http://schemas.microsoft.com/office/drawing/2014/main" id="{8E593ED3-E730-B146-BD35-D92A4F45D825}"/>
              </a:ext>
            </a:extLst>
          </p:cNvPr>
          <p:cNvPicPr>
            <a:picLocks noChangeAspect="1"/>
          </p:cNvPicPr>
          <p:nvPr/>
        </p:nvPicPr>
        <p:blipFill>
          <a:blip r:embed="rId4"/>
          <a:stretch>
            <a:fillRect/>
          </a:stretch>
        </p:blipFill>
        <p:spPr>
          <a:xfrm>
            <a:off x="330545" y="3228653"/>
            <a:ext cx="4128814" cy="1938869"/>
          </a:xfrm>
          <a:prstGeom prst="rect">
            <a:avLst/>
          </a:prstGeom>
        </p:spPr>
      </p:pic>
      <p:pic>
        <p:nvPicPr>
          <p:cNvPr id="9" name="Picture 8">
            <a:extLst>
              <a:ext uri="{FF2B5EF4-FFF2-40B4-BE49-F238E27FC236}">
                <a16:creationId xmlns:a16="http://schemas.microsoft.com/office/drawing/2014/main" id="{2C2658D9-6D51-FC47-BB55-AB41A6B42DA0}"/>
              </a:ext>
            </a:extLst>
          </p:cNvPr>
          <p:cNvPicPr>
            <a:picLocks noChangeAspect="1"/>
          </p:cNvPicPr>
          <p:nvPr/>
        </p:nvPicPr>
        <p:blipFill>
          <a:blip r:embed="rId5"/>
          <a:stretch>
            <a:fillRect/>
          </a:stretch>
        </p:blipFill>
        <p:spPr>
          <a:xfrm>
            <a:off x="394701" y="5167522"/>
            <a:ext cx="4128813" cy="1371600"/>
          </a:xfrm>
          <a:prstGeom prst="rect">
            <a:avLst/>
          </a:prstGeom>
        </p:spPr>
      </p:pic>
      <p:sp>
        <p:nvSpPr>
          <p:cNvPr id="10" name="TextBox 9">
            <a:extLst>
              <a:ext uri="{FF2B5EF4-FFF2-40B4-BE49-F238E27FC236}">
                <a16:creationId xmlns:a16="http://schemas.microsoft.com/office/drawing/2014/main" id="{47897FC7-C09F-1649-B688-B2554F657C0B}"/>
              </a:ext>
            </a:extLst>
          </p:cNvPr>
          <p:cNvSpPr txBox="1"/>
          <p:nvPr/>
        </p:nvSpPr>
        <p:spPr>
          <a:xfrm>
            <a:off x="3294792" y="3530880"/>
            <a:ext cx="1279290" cy="307777"/>
          </a:xfrm>
          <a:prstGeom prst="rect">
            <a:avLst/>
          </a:prstGeom>
          <a:noFill/>
        </p:spPr>
        <p:txBody>
          <a:bodyPr wrap="square" rtlCol="0">
            <a:spAutoFit/>
          </a:bodyPr>
          <a:lstStyle/>
          <a:p>
            <a:r>
              <a:rPr lang="en-US" sz="1400" b="1" dirty="0">
                <a:solidFill>
                  <a:schemeClr val="accent2">
                    <a:lumMod val="50000"/>
                  </a:schemeClr>
                </a:solidFill>
              </a:rPr>
              <a:t>Imperative</a:t>
            </a:r>
          </a:p>
        </p:txBody>
      </p:sp>
      <p:sp>
        <p:nvSpPr>
          <p:cNvPr id="11" name="TextBox 10">
            <a:extLst>
              <a:ext uri="{FF2B5EF4-FFF2-40B4-BE49-F238E27FC236}">
                <a16:creationId xmlns:a16="http://schemas.microsoft.com/office/drawing/2014/main" id="{CDD4B08D-7701-FC45-A063-B2A6E5166F9C}"/>
              </a:ext>
            </a:extLst>
          </p:cNvPr>
          <p:cNvSpPr txBox="1"/>
          <p:nvPr/>
        </p:nvSpPr>
        <p:spPr>
          <a:xfrm>
            <a:off x="3195240" y="6037597"/>
            <a:ext cx="1279290" cy="307777"/>
          </a:xfrm>
          <a:prstGeom prst="rect">
            <a:avLst/>
          </a:prstGeom>
          <a:noFill/>
        </p:spPr>
        <p:txBody>
          <a:bodyPr wrap="square" rtlCol="0">
            <a:spAutoFit/>
          </a:bodyPr>
          <a:lstStyle/>
          <a:p>
            <a:r>
              <a:rPr lang="en-US" sz="1400" b="1" dirty="0">
                <a:solidFill>
                  <a:schemeClr val="accent2">
                    <a:lumMod val="50000"/>
                  </a:schemeClr>
                </a:solidFill>
              </a:rPr>
              <a:t>Declarative</a:t>
            </a:r>
          </a:p>
        </p:txBody>
      </p:sp>
    </p:spTree>
    <p:extLst>
      <p:ext uri="{BB962C8B-B14F-4D97-AF65-F5344CB8AC3E}">
        <p14:creationId xmlns:p14="http://schemas.microsoft.com/office/powerpoint/2010/main" val="223775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9C37-7CEE-B342-84CA-20B9E6DB9242}"/>
              </a:ext>
            </a:extLst>
          </p:cNvPr>
          <p:cNvSpPr>
            <a:spLocks noGrp="1"/>
          </p:cNvSpPr>
          <p:nvPr>
            <p:ph type="title"/>
          </p:nvPr>
        </p:nvSpPr>
        <p:spPr>
          <a:xfrm>
            <a:off x="4600905" y="228492"/>
            <a:ext cx="3176752" cy="465192"/>
          </a:xfrm>
        </p:spPr>
        <p:txBody>
          <a:bodyPr>
            <a:normAutofit/>
          </a:bodyPr>
          <a:lstStyle/>
          <a:p>
            <a:r>
              <a:rPr lang="en-US" sz="2400" b="1" dirty="0">
                <a:latin typeface="+mn-lt"/>
              </a:rPr>
              <a:t>Code in OOP</a:t>
            </a:r>
          </a:p>
        </p:txBody>
      </p:sp>
      <p:sp>
        <p:nvSpPr>
          <p:cNvPr id="3" name="Content Placeholder 2">
            <a:extLst>
              <a:ext uri="{FF2B5EF4-FFF2-40B4-BE49-F238E27FC236}">
                <a16:creationId xmlns:a16="http://schemas.microsoft.com/office/drawing/2014/main" id="{E8C5EA9B-C8EB-FF43-BFAF-729E44CDFC9D}"/>
              </a:ext>
            </a:extLst>
          </p:cNvPr>
          <p:cNvSpPr>
            <a:spLocks noGrp="1"/>
          </p:cNvSpPr>
          <p:nvPr>
            <p:ph idx="1"/>
          </p:nvPr>
        </p:nvSpPr>
        <p:spPr>
          <a:xfrm>
            <a:off x="1878725" y="1825625"/>
            <a:ext cx="7948448" cy="1411561"/>
          </a:xfrm>
        </p:spPr>
        <p:txBody>
          <a:bodyPr>
            <a:normAutofit/>
          </a:bodyPr>
          <a:lstStyle/>
          <a:p>
            <a:r>
              <a:rPr lang="en-US" sz="2400" dirty="0"/>
              <a:t>Everything is an object</a:t>
            </a:r>
          </a:p>
          <a:p>
            <a:r>
              <a:rPr lang="en-US" sz="2400" dirty="0"/>
              <a:t>All code blocks are “associated” with classes and objects</a:t>
            </a:r>
          </a:p>
        </p:txBody>
      </p:sp>
    </p:spTree>
    <p:extLst>
      <p:ext uri="{BB962C8B-B14F-4D97-AF65-F5344CB8AC3E}">
        <p14:creationId xmlns:p14="http://schemas.microsoft.com/office/powerpoint/2010/main" val="986770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1055</TotalTime>
  <Words>874</Words>
  <Application>Microsoft Macintosh PowerPoint</Application>
  <PresentationFormat>Widescreen</PresentationFormat>
  <Paragraphs>145</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Courier New</vt:lpstr>
      <vt:lpstr>Office Theme</vt:lpstr>
      <vt:lpstr>Welcome!</vt:lpstr>
      <vt:lpstr>PowerPoint Presentation</vt:lpstr>
      <vt:lpstr>Programming Paradigms                                           - How code is organized/structured</vt:lpstr>
      <vt:lpstr>Another example!</vt:lpstr>
      <vt:lpstr>PowerPoint Presentation</vt:lpstr>
      <vt:lpstr>Functional Programming</vt:lpstr>
      <vt:lpstr>PowerPoint Presentation</vt:lpstr>
      <vt:lpstr>Imperative vs Declarative</vt:lpstr>
      <vt:lpstr>Code in OOP</vt:lpstr>
      <vt:lpstr>PowerPoint Presentation</vt:lpstr>
      <vt:lpstr>Functional programming</vt:lpstr>
      <vt:lpstr>PowerPoint Presentation</vt:lpstr>
      <vt:lpstr>Java 8 Lambda   --Special types of Anonymous Inner class (SAM/FI)</vt:lpstr>
      <vt:lpstr>Benefits of Lambda</vt:lpstr>
      <vt:lpstr>Functional Interface</vt:lpstr>
      <vt:lpstr>PowerPoint Presentation</vt:lpstr>
      <vt:lpstr>Functional Interface and Lambda</vt:lpstr>
      <vt:lpstr>Method 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Harivenkatesh, Polnati</dc:creator>
  <cp:lastModifiedBy>Harivenkatesh, Polnati</cp:lastModifiedBy>
  <cp:revision>190</cp:revision>
  <dcterms:created xsi:type="dcterms:W3CDTF">2021-09-24T12:48:15Z</dcterms:created>
  <dcterms:modified xsi:type="dcterms:W3CDTF">2021-10-04T04:25:37Z</dcterms:modified>
</cp:coreProperties>
</file>

<file path=docProps/thumbnail.jpeg>
</file>